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31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5" r:id="rId20"/>
    <p:sldId id="276" r:id="rId21"/>
    <p:sldId id="277" r:id="rId22"/>
    <p:sldId id="278" r:id="rId23"/>
    <p:sldId id="280" r:id="rId24"/>
    <p:sldId id="281" r:id="rId25"/>
    <p:sldId id="282" r:id="rId26"/>
    <p:sldId id="283" r:id="rId27"/>
    <p:sldId id="284" r:id="rId28"/>
    <p:sldId id="285" r:id="rId29"/>
    <p:sldId id="287" r:id="rId30"/>
    <p:sldId id="293" r:id="rId31"/>
    <p:sldId id="288" r:id="rId32"/>
    <p:sldId id="289" r:id="rId33"/>
    <p:sldId id="294" r:id="rId34"/>
    <p:sldId id="295" r:id="rId35"/>
    <p:sldId id="296" r:id="rId36"/>
    <p:sldId id="297" r:id="rId37"/>
    <p:sldId id="298" r:id="rId38"/>
    <p:sldId id="299" r:id="rId39"/>
    <p:sldId id="300" r:id="rId40"/>
    <p:sldId id="302" r:id="rId41"/>
    <p:sldId id="303" r:id="rId42"/>
    <p:sldId id="304" r:id="rId43"/>
    <p:sldId id="306" r:id="rId44"/>
    <p:sldId id="301" r:id="rId45"/>
    <p:sldId id="307" r:id="rId46"/>
    <p:sldId id="308" r:id="rId47"/>
    <p:sldId id="309" r:id="rId48"/>
    <p:sldId id="310" r:id="rId49"/>
    <p:sldId id="311" r:id="rId50"/>
    <p:sldId id="312" r:id="rId51"/>
    <p:sldId id="313" r:id="rId52"/>
    <p:sldId id="314" r:id="rId53"/>
    <p:sldId id="315" r:id="rId54"/>
    <p:sldId id="316" r:id="rId55"/>
    <p:sldId id="318" r:id="rId56"/>
    <p:sldId id="290"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660"/>
  </p:normalViewPr>
  <p:slideViewPr>
    <p:cSldViewPr>
      <p:cViewPr varScale="1">
        <p:scale>
          <a:sx n="82" d="100"/>
          <a:sy n="82" d="100"/>
        </p:scale>
        <p:origin x="-1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C5D1000-E181-47AB-ADF5-F339CF3F9C53}"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C5D1000-E181-47AB-ADF5-F339CF3F9C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5334244-A809-4180-A126-D74775088E49}" type="datetimeFigureOut">
              <a:rPr lang="ru-RU" smtClean="0"/>
              <a:pPr/>
              <a:t>03.04.2014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5D1000-E181-47AB-ADF5-F339CF3F9C5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5334244-A809-4180-A126-D74775088E49}" type="datetimeFigureOut">
              <a:rPr lang="ru-RU" smtClean="0"/>
              <a:pPr/>
              <a:t>03.04.2014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C5D1000-E181-47AB-ADF5-F339CF3F9C5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9.xml"/><Relationship Id="rId7"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18.xml"/><Relationship Id="rId10" Type="http://schemas.openxmlformats.org/officeDocument/2006/relationships/slide" Target="slide46.xml"/><Relationship Id="rId4" Type="http://schemas.openxmlformats.org/officeDocument/2006/relationships/slide" Target="slide15.xml"/><Relationship Id="rId9" Type="http://schemas.openxmlformats.org/officeDocument/2006/relationships/slide" Target="slide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file:///P:\&#1082;&#1086;&#1085;&#1082;&#1091;&#1088;&#1089;%20&#1087;&#1086;%20&#1089;&#1072;&#1084;&#1086;&#1086;&#1087;&#1088;&#1077;&#1076;&#1077;&#1083;&#1077;&#1085;&#1080;&#1102;\&#1090;&#1077;&#1089;&#1090;%20&#1087;&#1088;&#1086;&#1092;&#1077;&#1089;&#1089;&#1080;&#1086;&#1085;&#1072;&#1083;&#1100;&#1085;&#1072;&#1103;%20&#1082;&#1072;&#1088;&#1100;&#1077;&#1088;&#1072;.doc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14290"/>
            <a:ext cx="8129590" cy="857255"/>
          </a:xfrm>
        </p:spPr>
        <p:txBody>
          <a:bodyPr>
            <a:normAutofit/>
          </a:bodyPr>
          <a:lstStyle/>
          <a:p>
            <a:r>
              <a:rPr lang="ru-RU" sz="2400" dirty="0" smtClean="0">
                <a:solidFill>
                  <a:srgbClr val="92D050"/>
                </a:solidFill>
              </a:rPr>
              <a:t>ОГБПОУ </a:t>
            </a:r>
            <a:br>
              <a:rPr lang="ru-RU" sz="2400" dirty="0" smtClean="0">
                <a:solidFill>
                  <a:srgbClr val="92D050"/>
                </a:solidFill>
              </a:rPr>
            </a:br>
            <a:r>
              <a:rPr lang="ru-RU" sz="2400" dirty="0" smtClean="0">
                <a:solidFill>
                  <a:srgbClr val="92D050"/>
                </a:solidFill>
              </a:rPr>
              <a:t>«Костромской машиностроительный техникум»</a:t>
            </a:r>
            <a:endParaRPr lang="ru-RU" sz="2400" dirty="0">
              <a:solidFill>
                <a:srgbClr val="92D050"/>
              </a:solidFill>
            </a:endParaRPr>
          </a:p>
        </p:txBody>
      </p:sp>
      <p:sp>
        <p:nvSpPr>
          <p:cNvPr id="3" name="Подзаголовок 2"/>
          <p:cNvSpPr>
            <a:spLocks noGrp="1"/>
          </p:cNvSpPr>
          <p:nvPr>
            <p:ph type="subTitle" idx="1"/>
          </p:nvPr>
        </p:nvSpPr>
        <p:spPr>
          <a:xfrm>
            <a:off x="1428728" y="1571612"/>
            <a:ext cx="7286676" cy="5286388"/>
          </a:xfrm>
        </p:spPr>
        <p:txBody>
          <a:bodyPr>
            <a:noAutofit/>
          </a:bodyPr>
          <a:lstStyle/>
          <a:p>
            <a:r>
              <a:rPr lang="ru-RU" sz="5400" dirty="0" smtClean="0"/>
              <a:t>Планирование профессиональной карьеры </a:t>
            </a:r>
          </a:p>
          <a:p>
            <a:endParaRPr lang="ru-RU" sz="1800" dirty="0" smtClean="0"/>
          </a:p>
          <a:p>
            <a:endParaRPr lang="ru-RU" sz="1800" dirty="0" smtClean="0"/>
          </a:p>
          <a:p>
            <a:endParaRPr lang="ru-RU" sz="1800" dirty="0" smtClean="0">
              <a:solidFill>
                <a:schemeClr val="bg2"/>
              </a:solidFill>
            </a:endParaRPr>
          </a:p>
          <a:p>
            <a:endParaRPr lang="ru-RU" sz="1800" dirty="0" smtClean="0"/>
          </a:p>
          <a:p>
            <a:pPr algn="r"/>
            <a:r>
              <a:rPr lang="ru-RU" sz="1800" dirty="0" smtClean="0"/>
              <a:t>Выполнила:</a:t>
            </a:r>
          </a:p>
          <a:p>
            <a:pPr algn="r"/>
            <a:r>
              <a:rPr lang="ru-RU" sz="1800" dirty="0" smtClean="0"/>
              <a:t>Е.В.Ивушкина</a:t>
            </a:r>
          </a:p>
          <a:p>
            <a:pPr algn="r"/>
            <a:r>
              <a:rPr lang="ru-RU" sz="1800" dirty="0" smtClean="0"/>
              <a:t>руководитель  </a:t>
            </a:r>
            <a:r>
              <a:rPr lang="ru-RU" sz="1800" dirty="0" err="1" smtClean="0"/>
              <a:t>пед</a:t>
            </a:r>
            <a:r>
              <a:rPr lang="ru-RU" sz="1800" dirty="0" smtClean="0"/>
              <a:t>. программ</a:t>
            </a:r>
          </a:p>
          <a:p>
            <a:endParaRPr lang="ru-RU" sz="5400" dirty="0"/>
          </a:p>
        </p:txBody>
      </p:sp>
      <p:pic>
        <p:nvPicPr>
          <p:cNvPr id="1027" name="Picture 3" descr="H:\конкурс по самоопределению\картинки к презентации\пн.png"/>
          <p:cNvPicPr>
            <a:picLocks noChangeAspect="1" noChangeArrowheads="1"/>
          </p:cNvPicPr>
          <p:nvPr/>
        </p:nvPicPr>
        <p:blipFill>
          <a:blip r:embed="rId2"/>
          <a:srcRect/>
          <a:stretch>
            <a:fillRect/>
          </a:stretch>
        </p:blipFill>
        <p:spPr bwMode="auto">
          <a:xfrm>
            <a:off x="714348" y="3868972"/>
            <a:ext cx="3286147" cy="2534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Фактор 1 </a:t>
            </a:r>
            <a:br>
              <a:rPr lang="ru-RU" dirty="0" smtClean="0"/>
            </a:br>
            <a:endParaRPr lang="ru-RU" dirty="0"/>
          </a:p>
        </p:txBody>
      </p:sp>
      <p:sp>
        <p:nvSpPr>
          <p:cNvPr id="3" name="Содержимое 2"/>
          <p:cNvSpPr>
            <a:spLocks noGrp="1"/>
          </p:cNvSpPr>
          <p:nvPr>
            <p:ph idx="1"/>
          </p:nvPr>
        </p:nvSpPr>
        <p:spPr>
          <a:xfrm>
            <a:off x="500034" y="928670"/>
            <a:ext cx="8229600" cy="5280664"/>
          </a:xfrm>
        </p:spPr>
        <p:txBody>
          <a:bodyPr>
            <a:noAutofit/>
          </a:bodyPr>
          <a:lstStyle/>
          <a:p>
            <a:pPr>
              <a:buNone/>
            </a:pPr>
            <a:r>
              <a:rPr lang="ru-RU" dirty="0" smtClean="0"/>
              <a:t>Нужно </a:t>
            </a:r>
            <a:r>
              <a:rPr lang="ru-RU" dirty="0"/>
              <a:t>хорошо знать мир профессий и требования, которые предъявляются к человеку, выполняющему ту или иную работу. Уточнить для себя формулу выбранной профессии, с учетом возможных запасных вариантов выбора</a:t>
            </a:r>
          </a:p>
        </p:txBody>
      </p:sp>
      <p:pic>
        <p:nvPicPr>
          <p:cNvPr id="9218" name="Picture 2" descr="H:\конкурс по самоопределению\картинки к презентации\шшшш.jpg"/>
          <p:cNvPicPr>
            <a:picLocks noChangeAspect="1" noChangeArrowheads="1"/>
          </p:cNvPicPr>
          <p:nvPr/>
        </p:nvPicPr>
        <p:blipFill>
          <a:blip r:embed="rId2"/>
          <a:srcRect/>
          <a:stretch>
            <a:fillRect/>
          </a:stretch>
        </p:blipFill>
        <p:spPr bwMode="auto">
          <a:xfrm>
            <a:off x="1857356" y="3571876"/>
            <a:ext cx="4929222" cy="3286124"/>
          </a:xfrm>
          <a:prstGeom prst="rect">
            <a:avLst/>
          </a:prstGeom>
          <a:noFill/>
        </p:spPr>
      </p:pic>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Фактор 2 </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ru-RU" dirty="0" smtClean="0"/>
              <a:t>Нужно </a:t>
            </a:r>
            <a:r>
              <a:rPr lang="ru-RU" dirty="0"/>
              <a:t>правильно определить свои интересы и склонности, оценить свои возможности, состояние здоровья, способности и соответствие  требованиям выбираемой профессии</a:t>
            </a:r>
          </a:p>
        </p:txBody>
      </p:sp>
      <p:pic>
        <p:nvPicPr>
          <p:cNvPr id="15362" name="Picture 2" descr="H:\конкурс по самоопределению\картинки к презентации\тт.png"/>
          <p:cNvPicPr>
            <a:picLocks noChangeAspect="1" noChangeArrowheads="1"/>
          </p:cNvPicPr>
          <p:nvPr/>
        </p:nvPicPr>
        <p:blipFill>
          <a:blip r:embed="rId2"/>
          <a:srcRect/>
          <a:stretch>
            <a:fillRect/>
          </a:stretch>
        </p:blipFill>
        <p:spPr bwMode="auto">
          <a:xfrm>
            <a:off x="3428992" y="3929066"/>
            <a:ext cx="4714908" cy="2749547"/>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Фактор 3 </a:t>
            </a:r>
            <a:br>
              <a:rPr lang="ru-RU" dirty="0" smtClean="0"/>
            </a:br>
            <a:endParaRPr lang="ru-RU" dirty="0"/>
          </a:p>
        </p:txBody>
      </p:sp>
      <p:sp>
        <p:nvSpPr>
          <p:cNvPr id="3" name="Содержимое 2"/>
          <p:cNvSpPr>
            <a:spLocks noGrp="1"/>
          </p:cNvSpPr>
          <p:nvPr>
            <p:ph idx="1"/>
          </p:nvPr>
        </p:nvSpPr>
        <p:spPr>
          <a:xfrm>
            <a:off x="457200" y="1000108"/>
            <a:ext cx="8229600" cy="5309252"/>
          </a:xfrm>
        </p:spPr>
        <p:txBody>
          <a:bodyPr>
            <a:normAutofit/>
          </a:bodyPr>
          <a:lstStyle/>
          <a:p>
            <a:pPr>
              <a:buNone/>
            </a:pPr>
            <a:r>
              <a:rPr lang="ru-RU" dirty="0" smtClean="0"/>
              <a:t>Нужно </a:t>
            </a:r>
            <a:r>
              <a:rPr lang="ru-RU" dirty="0"/>
              <a:t>изучить состояние рынка труда, его потребности и региональные особенности</a:t>
            </a:r>
            <a:r>
              <a:rPr lang="ru-RU" sz="4000" dirty="0"/>
              <a:t>.</a:t>
            </a:r>
          </a:p>
        </p:txBody>
      </p:sp>
      <p:pic>
        <p:nvPicPr>
          <p:cNvPr id="10243" name="Picture 3" descr="H:\конкурс по самоопределению\картинки к презентации\аа.jpg"/>
          <p:cNvPicPr>
            <a:picLocks noChangeAspect="1" noChangeArrowheads="1"/>
          </p:cNvPicPr>
          <p:nvPr/>
        </p:nvPicPr>
        <p:blipFill>
          <a:blip r:embed="rId2"/>
          <a:srcRect/>
          <a:stretch>
            <a:fillRect/>
          </a:stretch>
        </p:blipFill>
        <p:spPr bwMode="auto">
          <a:xfrm>
            <a:off x="1333500" y="2714620"/>
            <a:ext cx="6477000" cy="4143379"/>
          </a:xfrm>
          <a:prstGeom prst="rect">
            <a:avLst/>
          </a:prstGeom>
          <a:noFill/>
        </p:spPr>
      </p:pic>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Фактор 4 </a:t>
            </a:r>
            <a:br>
              <a:rPr lang="ru-RU" dirty="0" smtClean="0"/>
            </a:br>
            <a:endParaRPr lang="ru-RU" dirty="0"/>
          </a:p>
        </p:txBody>
      </p:sp>
      <p:sp>
        <p:nvSpPr>
          <p:cNvPr id="3" name="Содержимое 2"/>
          <p:cNvSpPr>
            <a:spLocks noGrp="1"/>
          </p:cNvSpPr>
          <p:nvPr>
            <p:ph idx="1"/>
          </p:nvPr>
        </p:nvSpPr>
        <p:spPr/>
        <p:txBody>
          <a:bodyPr>
            <a:normAutofit/>
          </a:bodyPr>
          <a:lstStyle/>
          <a:p>
            <a:pPr>
              <a:buNone/>
            </a:pPr>
            <a:r>
              <a:rPr lang="ru-RU" dirty="0" smtClean="0"/>
              <a:t>Нужно исходить</a:t>
            </a:r>
            <a:r>
              <a:rPr lang="ru-RU" dirty="0"/>
              <a:t>  </a:t>
            </a:r>
            <a:r>
              <a:rPr lang="ru-RU" dirty="0" smtClean="0"/>
              <a:t>  из</a:t>
            </a:r>
            <a:r>
              <a:rPr lang="ru-RU" dirty="0"/>
              <a:t>  реальных  возможностей  получения образования, переобучения и повышения </a:t>
            </a:r>
            <a:r>
              <a:rPr lang="ru-RU" dirty="0" smtClean="0"/>
              <a:t>квалификации.</a:t>
            </a:r>
            <a:endParaRPr lang="ru-RU" dirty="0"/>
          </a:p>
        </p:txBody>
      </p:sp>
      <p:pic>
        <p:nvPicPr>
          <p:cNvPr id="11266" name="Picture 2" descr="H:\конкурс по самоопределению\картинки к презентации\бб.jpg"/>
          <p:cNvPicPr>
            <a:picLocks noChangeAspect="1" noChangeArrowheads="1"/>
          </p:cNvPicPr>
          <p:nvPr/>
        </p:nvPicPr>
        <p:blipFill>
          <a:blip r:embed="rId2"/>
          <a:srcRect/>
          <a:stretch>
            <a:fillRect/>
          </a:stretch>
        </p:blipFill>
        <p:spPr bwMode="auto">
          <a:xfrm>
            <a:off x="3428992" y="3643314"/>
            <a:ext cx="5143536" cy="3000396"/>
          </a:xfrm>
          <a:prstGeom prst="rect">
            <a:avLst/>
          </a:prstGeom>
          <a:noFill/>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28596" y="3643314"/>
            <a:ext cx="8258204" cy="2666046"/>
          </a:xfrm>
        </p:spPr>
        <p:txBody>
          <a:bodyPr>
            <a:noAutofit/>
          </a:bodyPr>
          <a:lstStyle/>
          <a:p>
            <a:pPr>
              <a:buNone/>
            </a:pPr>
            <a:r>
              <a:rPr lang="ru-RU" dirty="0"/>
              <a:t>Проделав все это, вы сможете отобрать для себя несколько интересующих Вас профессий, и среди них - отыскать свою единственную, наметить свой профессиональный маршрут, и выбрать индивидуальный путь достижения поставленной цели.</a:t>
            </a:r>
          </a:p>
        </p:txBody>
      </p:sp>
      <p:pic>
        <p:nvPicPr>
          <p:cNvPr id="16386" name="Picture 2" descr="H:\конкурс по самоопределению\картинки к презентации\щшш.png"/>
          <p:cNvPicPr>
            <a:picLocks noChangeAspect="1" noChangeArrowheads="1"/>
          </p:cNvPicPr>
          <p:nvPr/>
        </p:nvPicPr>
        <p:blipFill>
          <a:blip r:embed="rId2"/>
          <a:srcRect/>
          <a:stretch>
            <a:fillRect/>
          </a:stretch>
        </p:blipFill>
        <p:spPr bwMode="auto">
          <a:xfrm>
            <a:off x="3000364" y="214291"/>
            <a:ext cx="3357586" cy="3000396"/>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КАРЬЕРЫ</a:t>
            </a:r>
            <a:endParaRPr lang="ru-RU" dirty="0"/>
          </a:p>
        </p:txBody>
      </p:sp>
      <p:sp>
        <p:nvSpPr>
          <p:cNvPr id="3" name="Содержимое 2"/>
          <p:cNvSpPr>
            <a:spLocks noGrp="1"/>
          </p:cNvSpPr>
          <p:nvPr>
            <p:ph idx="1"/>
          </p:nvPr>
        </p:nvSpPr>
        <p:spPr/>
        <p:txBody>
          <a:bodyPr>
            <a:normAutofit/>
          </a:bodyPr>
          <a:lstStyle/>
          <a:p>
            <a:pPr>
              <a:buNone/>
            </a:pPr>
            <a:r>
              <a:rPr lang="ru-RU" dirty="0" smtClean="0"/>
              <a:t>Правильная самооценка своих навыков и деловых черт предполагает знание себя, своих сил, слабостей и недостатков. </a:t>
            </a:r>
          </a:p>
          <a:p>
            <a:pPr>
              <a:buNone/>
            </a:pPr>
            <a:r>
              <a:rPr lang="ru-RU" dirty="0" smtClean="0"/>
              <a:t>Только при этом условии можно правильно поставить цели карьеры.</a:t>
            </a:r>
          </a:p>
          <a:p>
            <a:endParaRPr lang="ru-RU" dirty="0"/>
          </a:p>
        </p:txBody>
      </p:sp>
      <p:pic>
        <p:nvPicPr>
          <p:cNvPr id="17410" name="Picture 2" descr="H:\конкурс по самоопределению\картинки к презентации\щщщ.png"/>
          <p:cNvPicPr>
            <a:picLocks noChangeAspect="1" noChangeArrowheads="1"/>
          </p:cNvPicPr>
          <p:nvPr/>
        </p:nvPicPr>
        <p:blipFill>
          <a:blip r:embed="rId2"/>
          <a:srcRect/>
          <a:stretch>
            <a:fillRect/>
          </a:stretch>
        </p:blipFill>
        <p:spPr bwMode="auto">
          <a:xfrm>
            <a:off x="3428992" y="3357562"/>
            <a:ext cx="4286280" cy="3500438"/>
          </a:xfrm>
          <a:prstGeom prst="rect">
            <a:avLst/>
          </a:prstGeom>
          <a:noFill/>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285728"/>
            <a:ext cx="8229600" cy="6023632"/>
          </a:xfrm>
        </p:spPr>
        <p:txBody>
          <a:bodyPr>
            <a:normAutofit fontScale="40000" lnSpcReduction="20000"/>
          </a:bodyPr>
          <a:lstStyle/>
          <a:p>
            <a:r>
              <a:rPr lang="ru-RU" sz="5100" dirty="0" smtClean="0"/>
              <a:t>заниматься видом деятельности или иметь должность, которые соответствуют самооценке и поэтому доставляют моральное удовлетворение;</a:t>
            </a:r>
          </a:p>
          <a:p>
            <a:r>
              <a:rPr lang="ru-RU" sz="5100" dirty="0" smtClean="0"/>
              <a:t>получить работу или должность, соответствующие самооценке, в местности, природные условия которой благоприятно действуют на состояние здоровья и позволяют организовать хороший отдых;</a:t>
            </a:r>
          </a:p>
          <a:p>
            <a:r>
              <a:rPr lang="ru-RU" sz="5100" dirty="0" smtClean="0"/>
              <a:t>занимать работу или должность, которые усиливают Ваши возможности и развивают их;</a:t>
            </a:r>
          </a:p>
          <a:p>
            <a:r>
              <a:rPr lang="ru-RU" sz="5100" dirty="0" smtClean="0"/>
              <a:t>иметь работу или должность, которые носят творческий характер;</a:t>
            </a:r>
          </a:p>
          <a:p>
            <a:r>
              <a:rPr lang="ru-RU" sz="5100" dirty="0" smtClean="0"/>
              <a:t>работать по профессии или занимать должность, которые позволяют достичь определенной степени независимости;</a:t>
            </a:r>
          </a:p>
          <a:p>
            <a:r>
              <a:rPr lang="ru-RU" sz="5100" dirty="0" smtClean="0"/>
              <a:t>иметь работу или должность, хорошо оплачиваемые или позволяющие одновременно получать большие побочные доходы;</a:t>
            </a:r>
          </a:p>
          <a:p>
            <a:r>
              <a:rPr lang="ru-RU" sz="5100" dirty="0" smtClean="0"/>
              <a:t>иметь работу или должность, которые позволяют продолжать активное обучение ;</a:t>
            </a:r>
          </a:p>
          <a:p>
            <a:r>
              <a:rPr lang="ru-RU" sz="5100" dirty="0" smtClean="0"/>
              <a:t>иметь работу или должность, позволяющие заниматься воспитанием детей или домашним хозяйством.</a:t>
            </a:r>
          </a:p>
          <a:p>
            <a:endParaRPr lang="ru-RU"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928802"/>
            <a:ext cx="8258204" cy="1143008"/>
          </a:xfrm>
        </p:spPr>
        <p:txBody>
          <a:bodyPr>
            <a:normAutofit fontScale="90000"/>
          </a:bodyPr>
          <a:lstStyle/>
          <a:p>
            <a:r>
              <a:rPr lang="ru-RU" dirty="0" smtClean="0"/>
              <a:t>Управление карьерой следует начинать уже при приеме на работу.</a:t>
            </a:r>
            <a:endParaRPr lang="ru-RU" dirty="0"/>
          </a:p>
        </p:txBody>
      </p:sp>
      <p:sp>
        <p:nvSpPr>
          <p:cNvPr id="3" name="Содержимое 2"/>
          <p:cNvSpPr>
            <a:spLocks noGrp="1"/>
          </p:cNvSpPr>
          <p:nvPr>
            <p:ph idx="1"/>
          </p:nvPr>
        </p:nvSpPr>
        <p:spPr>
          <a:xfrm>
            <a:off x="428596" y="3429000"/>
            <a:ext cx="8258204" cy="2880360"/>
          </a:xfrm>
        </p:spPr>
        <p:txBody>
          <a:bodyPr>
            <a:normAutofit/>
          </a:bodyPr>
          <a:lstStyle/>
          <a:p>
            <a:pPr>
              <a:buNone/>
            </a:pPr>
            <a:r>
              <a:rPr lang="ru-RU" dirty="0" smtClean="0"/>
              <a:t>Когда Вас принимают на работу, Вам задают вопросы, в которых изложены требования организации - работодателя. Вам же следует задавать вопросы, отвечающие Вашим целям, формирующие Ваши требования.</a:t>
            </a:r>
            <a:endParaRPr lang="ru-RU" dirty="0"/>
          </a:p>
        </p:txBody>
      </p:sp>
      <p:pic>
        <p:nvPicPr>
          <p:cNvPr id="12290" name="Picture 2" descr="H:\конкурс по самоопределению\картинки к презентации\гг.jpg"/>
          <p:cNvPicPr>
            <a:picLocks noChangeAspect="1" noChangeArrowheads="1"/>
          </p:cNvPicPr>
          <p:nvPr/>
        </p:nvPicPr>
        <p:blipFill>
          <a:blip r:embed="rId2"/>
          <a:srcRect/>
          <a:stretch>
            <a:fillRect/>
          </a:stretch>
        </p:blipFill>
        <p:spPr bwMode="auto">
          <a:xfrm>
            <a:off x="4429124" y="214290"/>
            <a:ext cx="4357718" cy="1643074"/>
          </a:xfrm>
          <a:prstGeom prst="rect">
            <a:avLst/>
          </a:prstGeom>
          <a:noFill/>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15328" cy="1714488"/>
          </a:xfrm>
        </p:spPr>
        <p:txBody>
          <a:bodyPr>
            <a:normAutofit fontScale="90000"/>
          </a:bodyPr>
          <a:lstStyle/>
          <a:p>
            <a:r>
              <a:rPr lang="ru-RU" sz="3600" dirty="0" smtClean="0"/>
              <a:t/>
            </a:r>
            <a:br>
              <a:rPr lang="ru-RU" sz="3600" dirty="0" smtClean="0"/>
            </a:br>
            <a:r>
              <a:rPr lang="ru-RU" sz="3600" dirty="0" smtClean="0"/>
              <a:t>Вот некоторые примерные вопросы которые задают поступающие на работу работодателю:</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Какова философия организации в отношении к молодым специалистам?</a:t>
            </a:r>
          </a:p>
          <a:p>
            <a:r>
              <a:rPr lang="ru-RU" dirty="0" smtClean="0"/>
              <a:t>Каковы шансы на получение жилья?</a:t>
            </a:r>
          </a:p>
          <a:p>
            <a:r>
              <a:rPr lang="ru-RU" dirty="0" smtClean="0"/>
              <a:t>Имеется ли скидка при покупке работниками продукции, выпускаемой организацией?</a:t>
            </a:r>
          </a:p>
          <a:p>
            <a:r>
              <a:rPr lang="ru-RU" dirty="0" smtClean="0"/>
              <a:t>Практикуются ли в организации сверхурочные работы?</a:t>
            </a:r>
          </a:p>
          <a:p>
            <a:r>
              <a:rPr lang="ru-RU" dirty="0" smtClean="0"/>
              <a:t>Какие системы оплаты труда используются в организации?</a:t>
            </a:r>
          </a:p>
          <a:p>
            <a:r>
              <a:rPr lang="ru-RU" dirty="0" smtClean="0"/>
              <a:t>Имеет ли организация свои детские ,лечебно-оздоровительные учреждения?</a:t>
            </a:r>
          </a:p>
          <a:p>
            <a:r>
              <a:rPr lang="ru-RU" dirty="0" smtClean="0"/>
              <a:t>Будут ли созданы условия для обучения, повышения квалификации или переподготовки? </a:t>
            </a:r>
          </a:p>
          <a:p>
            <a:r>
              <a:rPr lang="ru-RU" dirty="0" smtClean="0"/>
              <a:t>В случае сокращения работающих смогу ли я рассчитывать на помощь организации в трудоустройстве?</a:t>
            </a:r>
          </a:p>
          <a:p>
            <a:r>
              <a:rPr lang="ru-RU" dirty="0" smtClean="0"/>
              <a:t>Каковы принципы формирования пенсионного фонда, возможные размеры пенсии?</a:t>
            </a:r>
          </a:p>
          <a:p>
            <a:endParaRPr lang="ru-RU" dirty="0"/>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785794"/>
            <a:ext cx="8229600" cy="5523566"/>
          </a:xfrm>
        </p:spPr>
        <p:txBody>
          <a:bodyPr>
            <a:noAutofit/>
          </a:bodyPr>
          <a:lstStyle/>
          <a:p>
            <a:pPr>
              <a:buNone/>
            </a:pPr>
            <a:endParaRPr lang="ru-RU" dirty="0" smtClean="0"/>
          </a:p>
          <a:p>
            <a:pPr>
              <a:buNone/>
            </a:pPr>
            <a:endParaRPr lang="ru-RU" dirty="0" smtClean="0"/>
          </a:p>
          <a:p>
            <a:pPr>
              <a:buNone/>
            </a:pPr>
            <a:r>
              <a:rPr lang="ru-RU" dirty="0" smtClean="0"/>
              <a:t>Проведя оценку персонала на многих предприятиях и фирмах больших и малых можно сделать некоторые обобщения и предложить типологию людей, строящих свою карьеру в зависимости от личностных особенностей.</a:t>
            </a:r>
            <a:endParaRPr lang="ru-RU" dirty="0"/>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Содержимое 2"/>
          <p:cNvSpPr>
            <a:spLocks noGrp="1"/>
          </p:cNvSpPr>
          <p:nvPr>
            <p:ph idx="1"/>
          </p:nvPr>
        </p:nvSpPr>
        <p:spPr/>
        <p:txBody>
          <a:bodyPr/>
          <a:lstStyle/>
          <a:p>
            <a:r>
              <a:rPr lang="ru-RU" dirty="0" smtClean="0">
                <a:hlinkClick r:id="rId2" action="ppaction://hlinksldjump"/>
              </a:rPr>
              <a:t>Профессиональная карьера</a:t>
            </a:r>
            <a:endParaRPr lang="ru-RU" dirty="0" smtClean="0"/>
          </a:p>
          <a:p>
            <a:r>
              <a:rPr lang="ru-RU" dirty="0" smtClean="0">
                <a:hlinkClick r:id="rId3" action="ppaction://hlinksldjump"/>
              </a:rPr>
              <a:t>Факторы выбора профессии</a:t>
            </a:r>
            <a:endParaRPr lang="ru-RU" dirty="0" smtClean="0"/>
          </a:p>
          <a:p>
            <a:r>
              <a:rPr lang="ru-RU" dirty="0" smtClean="0">
                <a:hlinkClick r:id="rId4" action="ppaction://hlinksldjump"/>
              </a:rPr>
              <a:t>Цели карьеры</a:t>
            </a:r>
            <a:endParaRPr lang="ru-RU" dirty="0" smtClean="0"/>
          </a:p>
          <a:p>
            <a:r>
              <a:rPr lang="ru-RU" dirty="0" smtClean="0">
                <a:hlinkClick r:id="rId5" action="ppaction://hlinksldjump"/>
              </a:rPr>
              <a:t>Примерные вопросы работодателю</a:t>
            </a:r>
            <a:endParaRPr lang="ru-RU" dirty="0" smtClean="0"/>
          </a:p>
          <a:p>
            <a:r>
              <a:rPr lang="ru-RU" dirty="0" smtClean="0">
                <a:hlinkClick r:id="rId6" action="ppaction://hlinksldjump"/>
              </a:rPr>
              <a:t>Самооценка</a:t>
            </a:r>
            <a:endParaRPr lang="ru-RU" dirty="0" smtClean="0"/>
          </a:p>
          <a:p>
            <a:r>
              <a:rPr lang="ru-RU" dirty="0" smtClean="0">
                <a:hlinkClick r:id="rId7" action="ppaction://hlinksldjump"/>
              </a:rPr>
              <a:t>Уровень притязаний</a:t>
            </a:r>
            <a:endParaRPr lang="ru-RU" dirty="0" smtClean="0"/>
          </a:p>
          <a:p>
            <a:r>
              <a:rPr lang="ru-RU" dirty="0" smtClean="0">
                <a:hlinkClick r:id="rId8" action="ppaction://hlinksldjump"/>
              </a:rPr>
              <a:t>Конфигурации карьеры</a:t>
            </a:r>
            <a:endParaRPr lang="ru-RU" dirty="0" smtClean="0"/>
          </a:p>
          <a:p>
            <a:r>
              <a:rPr lang="ru-RU" dirty="0" smtClean="0">
                <a:hlinkClick r:id="rId9" action="ppaction://hlinksldjump"/>
              </a:rPr>
              <a:t>Тест «Моя профессиональная карьера»</a:t>
            </a:r>
            <a:endParaRPr lang="ru-RU" dirty="0" smtClean="0"/>
          </a:p>
          <a:p>
            <a:r>
              <a:rPr lang="ru-RU" dirty="0" smtClean="0">
                <a:hlinkClick r:id="rId10" action="ppaction://hlinksldjump"/>
              </a:rPr>
              <a:t>Интерпретация результатов</a:t>
            </a:r>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Самооценка  </a:t>
            </a:r>
            <a:br>
              <a:rPr lang="ru-RU" dirty="0" smtClean="0"/>
            </a:br>
            <a:endParaRPr lang="ru-RU" dirty="0"/>
          </a:p>
        </p:txBody>
      </p:sp>
      <p:sp>
        <p:nvSpPr>
          <p:cNvPr id="3" name="Содержимое 2"/>
          <p:cNvSpPr>
            <a:spLocks noGrp="1"/>
          </p:cNvSpPr>
          <p:nvPr>
            <p:ph idx="1"/>
          </p:nvPr>
        </p:nvSpPr>
        <p:spPr>
          <a:xfrm>
            <a:off x="285720" y="857232"/>
            <a:ext cx="8401080" cy="5452128"/>
          </a:xfrm>
        </p:spPr>
        <p:txBody>
          <a:bodyPr>
            <a:noAutofit/>
          </a:bodyPr>
          <a:lstStyle/>
          <a:p>
            <a:pPr>
              <a:buNone/>
            </a:pPr>
            <a:r>
              <a:rPr lang="ru-RU" sz="2400" dirty="0" smtClean="0"/>
              <a:t>Самооценка, безусловно важна, поскольку отражает уверенность человека в своих профессиональных и личных силах, его самоуважение и адекватность происходящему. </a:t>
            </a:r>
          </a:p>
          <a:p>
            <a:pPr>
              <a:buNone/>
            </a:pPr>
            <a:r>
              <a:rPr lang="ru-RU" sz="2400" b="1" i="1" dirty="0" smtClean="0"/>
              <a:t>Оптимальная реальная высокая самооценка</a:t>
            </a:r>
            <a:r>
              <a:rPr lang="ru-RU" sz="2400" b="1" dirty="0" smtClean="0"/>
              <a:t>, </a:t>
            </a:r>
            <a:r>
              <a:rPr lang="ru-RU" sz="2400" dirty="0" smtClean="0"/>
              <a:t>уважение к себе при трезвой оценке своих возможностей и способностей. </a:t>
            </a:r>
          </a:p>
          <a:p>
            <a:pPr>
              <a:buNone/>
            </a:pPr>
            <a:r>
              <a:rPr lang="ru-RU" sz="2400" b="1" i="1" dirty="0" smtClean="0"/>
              <a:t>Заниженная самооценка </a:t>
            </a:r>
            <a:r>
              <a:rPr lang="ru-RU" sz="2400" dirty="0" smtClean="0"/>
              <a:t>приводит к “выученной беспомощности”- человек заранее опускает руки перед трудностями и проблемами, поскольку “все равно ни на что неспособен”. </a:t>
            </a:r>
          </a:p>
          <a:p>
            <a:pPr>
              <a:buNone/>
            </a:pPr>
            <a:r>
              <a:rPr lang="ru-RU" sz="2400" b="1" i="1" dirty="0" smtClean="0"/>
              <a:t>Завышенная самооценка </a:t>
            </a:r>
            <a:r>
              <a:rPr lang="ru-RU" sz="2400" dirty="0" smtClean="0"/>
              <a:t>чревата чрезмерными претензиями на внимание к своей персоне и опрометчивыми решениями</a:t>
            </a:r>
            <a:endParaRPr lang="ru-RU" sz="2400" dirty="0"/>
          </a:p>
        </p:txBody>
      </p:sp>
    </p:spTree>
  </p:cSld>
  <p:clrMapOvr>
    <a:masterClrMapping/>
  </p:clrMapOvr>
  <p:transition>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Уровень притязаний </a:t>
            </a:r>
            <a:br>
              <a:rPr lang="ru-RU" dirty="0" smtClean="0"/>
            </a:br>
            <a:endParaRPr lang="ru-RU" dirty="0"/>
          </a:p>
        </p:txBody>
      </p:sp>
      <p:sp>
        <p:nvSpPr>
          <p:cNvPr id="3" name="Содержимое 2"/>
          <p:cNvSpPr>
            <a:spLocks noGrp="1"/>
          </p:cNvSpPr>
          <p:nvPr>
            <p:ph idx="1"/>
          </p:nvPr>
        </p:nvSpPr>
        <p:spPr>
          <a:xfrm>
            <a:off x="457200" y="1214422"/>
            <a:ext cx="8229600" cy="5094938"/>
          </a:xfrm>
        </p:spPr>
        <p:txBody>
          <a:bodyPr>
            <a:normAutofit fontScale="92500"/>
          </a:bodyPr>
          <a:lstStyle/>
          <a:p>
            <a:pPr>
              <a:buNone/>
            </a:pPr>
            <a:r>
              <a:rPr lang="ru-RU" b="1" i="1" dirty="0" smtClean="0"/>
              <a:t>Высокий уровень притязаний </a:t>
            </a:r>
            <a:r>
              <a:rPr lang="ru-RU" dirty="0" smtClean="0"/>
              <a:t>указывает на то, что человек хочет много достичь в жизни, подняться по социальной или профессиональной лестнице завоевать свое место под солнцем. Он готов для этого рисковать и браться за трудные задачи. Но реальных результатов он достигнет только в том случае если ему есть на что опереться . В противном случае он может потерять все.</a:t>
            </a:r>
          </a:p>
          <a:p>
            <a:pPr>
              <a:buNone/>
            </a:pPr>
            <a:r>
              <a:rPr lang="ru-RU" b="1" i="1" dirty="0" smtClean="0"/>
              <a:t>Низкий уровень притязаний </a:t>
            </a:r>
            <a:r>
              <a:rPr lang="ru-RU" dirty="0" smtClean="0"/>
              <a:t>бывает у людей, предпочитающих синицу в руках . Как правило , для них важнее не потерять достигнутое и избежать неудачи.</a:t>
            </a:r>
          </a:p>
          <a:p>
            <a:endParaRPr lang="ru-RU" dirty="0"/>
          </a:p>
        </p:txBody>
      </p:sp>
    </p:spTree>
  </p:cSld>
  <p:clrMapOvr>
    <a:masterClrMapping/>
  </p:clrMapOvr>
  <p:transition>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endParaRPr lang="ru-RU" dirty="0"/>
          </a:p>
        </p:txBody>
      </p:sp>
      <p:sp>
        <p:nvSpPr>
          <p:cNvPr id="3" name="Содержимое 2"/>
          <p:cNvSpPr>
            <a:spLocks noGrp="1"/>
          </p:cNvSpPr>
          <p:nvPr>
            <p:ph idx="1"/>
          </p:nvPr>
        </p:nvSpPr>
        <p:spPr>
          <a:xfrm>
            <a:off x="457200" y="428604"/>
            <a:ext cx="8229600" cy="5880756"/>
          </a:xfrm>
        </p:spPr>
        <p:txBody>
          <a:bodyPr>
            <a:normAutofit/>
          </a:bodyPr>
          <a:lstStyle/>
          <a:p>
            <a:pPr>
              <a:buNone/>
            </a:pPr>
            <a:r>
              <a:rPr lang="ru-RU" dirty="0" smtClean="0"/>
              <a:t>Это показатель ответственности человека. </a:t>
            </a:r>
          </a:p>
          <a:p>
            <a:pPr>
              <a:buNone/>
            </a:pPr>
            <a:r>
              <a:rPr lang="ru-RU" dirty="0" smtClean="0"/>
              <a:t>Люди с </a:t>
            </a:r>
            <a:r>
              <a:rPr lang="ru-RU" b="1" i="1" dirty="0" smtClean="0"/>
              <a:t>внешним локусом </a:t>
            </a:r>
            <a:r>
              <a:rPr lang="ru-RU" dirty="0" smtClean="0"/>
              <a:t>контроля ищут объяснения всего происходящего в стечении обстоятельств и поступках других людей. В крайних вариантах безответственны, всегда себя оправдывают и не стесняются сваливать вину за свои ошибки на окружающих. </a:t>
            </a:r>
          </a:p>
          <a:p>
            <a:pPr>
              <a:buNone/>
            </a:pPr>
            <a:r>
              <a:rPr lang="ru-RU" b="1" i="1" dirty="0" smtClean="0"/>
              <a:t>Внутренний локус </a:t>
            </a:r>
            <a:r>
              <a:rPr lang="ru-RU" dirty="0" smtClean="0"/>
              <a:t>контроля говорит об ответственности за свои поступки и способности делать выводы из собственных ошибок, иногда приводит к склонности к самообвинениям</a:t>
            </a:r>
            <a:endParaRPr lang="ru-RU" dirty="0"/>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1285860"/>
            <a:ext cx="8229600" cy="5023500"/>
          </a:xfrm>
        </p:spPr>
        <p:txBody>
          <a:bodyPr/>
          <a:lstStyle/>
          <a:p>
            <a:pPr>
              <a:buNone/>
            </a:pPr>
            <a:endParaRPr lang="ru-RU" sz="4000" dirty="0" smtClean="0"/>
          </a:p>
          <a:p>
            <a:pPr algn="ctr">
              <a:buNone/>
            </a:pPr>
            <a:r>
              <a:rPr lang="ru-RU" dirty="0" smtClean="0"/>
              <a:t>Существует несколько типовых конфигураций карьеры.</a:t>
            </a:r>
          </a:p>
          <a:p>
            <a:endParaRPr lang="ru-RU" dirty="0"/>
          </a:p>
        </p:txBody>
      </p:sp>
      <p:pic>
        <p:nvPicPr>
          <p:cNvPr id="13314" name="Picture 2" descr="H:\конкурс по самоопределению\картинки к презентации\дд.jpg"/>
          <p:cNvPicPr>
            <a:picLocks noChangeAspect="1" noChangeArrowheads="1"/>
          </p:cNvPicPr>
          <p:nvPr/>
        </p:nvPicPr>
        <p:blipFill>
          <a:blip r:embed="rId2"/>
          <a:srcRect/>
          <a:stretch>
            <a:fillRect/>
          </a:stretch>
        </p:blipFill>
        <p:spPr bwMode="auto">
          <a:xfrm>
            <a:off x="2928927" y="3786190"/>
            <a:ext cx="3286148" cy="2857520"/>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Целевая карьера</a:t>
            </a:r>
            <a:br>
              <a:rPr lang="ru-RU" dirty="0" smtClean="0"/>
            </a:br>
            <a:endParaRPr lang="ru-RU" dirty="0"/>
          </a:p>
        </p:txBody>
      </p:sp>
      <p:sp>
        <p:nvSpPr>
          <p:cNvPr id="8" name="Содержимое 7"/>
          <p:cNvSpPr>
            <a:spLocks noGrp="1"/>
          </p:cNvSpPr>
          <p:nvPr>
            <p:ph idx="1"/>
          </p:nvPr>
        </p:nvSpPr>
        <p:spPr>
          <a:xfrm>
            <a:off x="457200" y="1142984"/>
            <a:ext cx="8229600" cy="4071966"/>
          </a:xfrm>
        </p:spPr>
        <p:txBody>
          <a:bodyPr/>
          <a:lstStyle/>
          <a:p>
            <a:r>
              <a:rPr lang="ru-RU" b="1" i="1" dirty="0" smtClean="0"/>
              <a:t>Целевая карьера </a:t>
            </a:r>
            <a:r>
              <a:rPr lang="ru-RU" dirty="0" smtClean="0"/>
              <a:t>— сотрудник раз и навсегда выбирает профессиональное пространство, планирует соответствующие этапы своего продвижения к профессиональному идеалу и стремиться к его достижению.</a:t>
            </a:r>
          </a:p>
          <a:p>
            <a:endParaRPr lang="ru-RU" dirty="0"/>
          </a:p>
        </p:txBody>
      </p:sp>
      <p:pic>
        <p:nvPicPr>
          <p:cNvPr id="9" name="Рисунок 8" descr="http://www.grandars.ru/images/1/review/id/1214/25dfe7a18b.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071802" y="3786190"/>
            <a:ext cx="5715040" cy="3071810"/>
          </a:xfrm>
          <a:prstGeom prst="rect">
            <a:avLst/>
          </a:prstGeom>
          <a:noFill/>
          <a:ln>
            <a:noFill/>
          </a:ln>
        </p:spPr>
      </p:pic>
    </p:spTree>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Монотонная карьера</a:t>
            </a:r>
            <a:br>
              <a:rPr lang="ru-RU" dirty="0" smtClean="0"/>
            </a:br>
            <a:endParaRPr lang="ru-RU" dirty="0"/>
          </a:p>
        </p:txBody>
      </p:sp>
      <p:sp>
        <p:nvSpPr>
          <p:cNvPr id="5" name="Содержимое 4"/>
          <p:cNvSpPr>
            <a:spLocks noGrp="1"/>
          </p:cNvSpPr>
          <p:nvPr>
            <p:ph idx="1"/>
          </p:nvPr>
        </p:nvSpPr>
        <p:spPr>
          <a:xfrm>
            <a:off x="428596" y="1071546"/>
            <a:ext cx="8258204" cy="5237814"/>
          </a:xfrm>
        </p:spPr>
        <p:txBody>
          <a:bodyPr/>
          <a:lstStyle/>
          <a:p>
            <a:r>
              <a:rPr lang="ru-RU" b="1" i="1" dirty="0" smtClean="0"/>
              <a:t>Монотонная карьера </a:t>
            </a:r>
            <a:r>
              <a:rPr lang="ru-RU" dirty="0" smtClean="0"/>
              <a:t>— работник намечает раз и навсегда желаемый профессиональный статус и достигнув его не стремиться к карьерному продвижению в организационной иерархии даже при наличии возможностей улучшения своего социально профессионального и материального положения.</a:t>
            </a:r>
          </a:p>
          <a:p>
            <a:endParaRPr lang="ru-RU" dirty="0"/>
          </a:p>
        </p:txBody>
      </p:sp>
      <p:pic>
        <p:nvPicPr>
          <p:cNvPr id="6" name="Рисунок 5" descr="http://www.grandars.ru/images/1/review/id/1214/a79783a4f7.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428992" y="4572008"/>
            <a:ext cx="5429288" cy="2285992"/>
          </a:xfrm>
          <a:prstGeom prst="rect">
            <a:avLst/>
          </a:prstGeom>
          <a:noFill/>
          <a:ln>
            <a:noFill/>
          </a:ln>
        </p:spPr>
      </p:pic>
    </p:spTree>
  </p:cSld>
  <p:clrMapOvr>
    <a:masterClrMapping/>
  </p:clrMapOvr>
  <p:transition>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Спиральная карьера</a:t>
            </a:r>
            <a:br>
              <a:rPr lang="ru-RU" dirty="0" smtClean="0"/>
            </a:br>
            <a:endParaRPr lang="ru-RU" dirty="0"/>
          </a:p>
        </p:txBody>
      </p:sp>
      <p:sp>
        <p:nvSpPr>
          <p:cNvPr id="3" name="Содержимое 2"/>
          <p:cNvSpPr>
            <a:spLocks noGrp="1"/>
          </p:cNvSpPr>
          <p:nvPr>
            <p:ph idx="1"/>
          </p:nvPr>
        </p:nvSpPr>
        <p:spPr/>
        <p:txBody>
          <a:bodyPr/>
          <a:lstStyle/>
          <a:p>
            <a:r>
              <a:rPr lang="ru-RU" b="1" i="1" dirty="0" smtClean="0"/>
              <a:t>Спиральная карьера </a:t>
            </a:r>
            <a:r>
              <a:rPr lang="ru-RU" dirty="0" smtClean="0"/>
              <a:t>— работник мотивирован к перемене видов деятельности и по мере их освоения продвигается по ступеням организационной иерархии.</a:t>
            </a:r>
          </a:p>
          <a:p>
            <a:endParaRPr lang="ru-RU" dirty="0"/>
          </a:p>
        </p:txBody>
      </p:sp>
      <p:pic>
        <p:nvPicPr>
          <p:cNvPr id="4" name="Рисунок 3" descr="http://www.grandars.ru/images/1/review/id/1214/900449d09c.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857621" y="3643314"/>
            <a:ext cx="4643470" cy="2928958"/>
          </a:xfrm>
          <a:prstGeom prst="rect">
            <a:avLst/>
          </a:prstGeom>
          <a:noFill/>
          <a:ln>
            <a:noFill/>
          </a:ln>
        </p:spPr>
      </p:pic>
    </p:spTree>
  </p:cSld>
  <p:clrMapOvr>
    <a:masterClrMapping/>
  </p:clrMapOvr>
  <p:transition>
    <p:pull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Мимолетная карьера</a:t>
            </a:r>
            <a:br>
              <a:rPr lang="ru-RU" dirty="0" smtClean="0"/>
            </a:br>
            <a:endParaRPr lang="ru-RU" dirty="0"/>
          </a:p>
        </p:txBody>
      </p:sp>
      <p:sp>
        <p:nvSpPr>
          <p:cNvPr id="3" name="Содержимое 2"/>
          <p:cNvSpPr>
            <a:spLocks noGrp="1"/>
          </p:cNvSpPr>
          <p:nvPr>
            <p:ph idx="1"/>
          </p:nvPr>
        </p:nvSpPr>
        <p:spPr/>
        <p:txBody>
          <a:bodyPr/>
          <a:lstStyle/>
          <a:p>
            <a:r>
              <a:rPr lang="ru-RU" b="1" i="1" dirty="0" smtClean="0"/>
              <a:t>Мимолетная карьера </a:t>
            </a:r>
            <a:r>
              <a:rPr lang="ru-RU" dirty="0" smtClean="0"/>
              <a:t>— перемещение с одного вида деятельности в другой происходит стихийно, без видимой логики.</a:t>
            </a:r>
          </a:p>
          <a:p>
            <a:endParaRPr lang="ru-RU" dirty="0"/>
          </a:p>
        </p:txBody>
      </p:sp>
      <p:pic>
        <p:nvPicPr>
          <p:cNvPr id="4" name="Рисунок 3" descr="http://www.grandars.ru/images/1/review/id/1214/f2de99b42f.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286116" y="3143248"/>
            <a:ext cx="5643602" cy="3714752"/>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Стабилизационная карьера</a:t>
            </a:r>
            <a:br>
              <a:rPr lang="ru-RU" dirty="0" smtClean="0"/>
            </a:br>
            <a:endParaRPr lang="ru-RU" dirty="0"/>
          </a:p>
        </p:txBody>
      </p:sp>
      <p:sp>
        <p:nvSpPr>
          <p:cNvPr id="3" name="Содержимое 2"/>
          <p:cNvSpPr>
            <a:spLocks noGrp="1"/>
          </p:cNvSpPr>
          <p:nvPr>
            <p:ph idx="1"/>
          </p:nvPr>
        </p:nvSpPr>
        <p:spPr/>
        <p:txBody>
          <a:bodyPr/>
          <a:lstStyle/>
          <a:p>
            <a:r>
              <a:rPr lang="ru-RU" b="1" i="1" dirty="0" smtClean="0"/>
              <a:t>Стабилизационная карьера </a:t>
            </a:r>
            <a:r>
              <a:rPr lang="ru-RU" dirty="0" smtClean="0"/>
              <a:t>— специалист растет до определенного уровня и остается на нем достаточно долго, более семи лет.</a:t>
            </a:r>
          </a:p>
          <a:p>
            <a:endParaRPr lang="ru-RU" dirty="0"/>
          </a:p>
        </p:txBody>
      </p:sp>
      <p:pic>
        <p:nvPicPr>
          <p:cNvPr id="4" name="Рисунок 3" descr="http://www.grandars.ru/images/1/review/id/1214/f2689741f1.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357554" y="3214686"/>
            <a:ext cx="5572164" cy="3643314"/>
          </a:xfrm>
          <a:prstGeom prst="rect">
            <a:avLst/>
          </a:prstGeom>
          <a:noFill/>
          <a:ln>
            <a:noFill/>
          </a:ln>
        </p:spPr>
      </p:pic>
    </p:spTree>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Затухающая карьера</a:t>
            </a:r>
            <a:br>
              <a:rPr lang="ru-RU" dirty="0" smtClean="0"/>
            </a:br>
            <a:endParaRPr lang="ru-RU" dirty="0"/>
          </a:p>
        </p:txBody>
      </p:sp>
      <p:sp>
        <p:nvSpPr>
          <p:cNvPr id="3" name="Содержимое 2"/>
          <p:cNvSpPr>
            <a:spLocks noGrp="1"/>
          </p:cNvSpPr>
          <p:nvPr>
            <p:ph idx="1"/>
          </p:nvPr>
        </p:nvSpPr>
        <p:spPr/>
        <p:txBody>
          <a:bodyPr/>
          <a:lstStyle/>
          <a:p>
            <a:r>
              <a:rPr lang="ru-RU" b="1" i="1" dirty="0" smtClean="0"/>
              <a:t>Затухающая карьера </a:t>
            </a:r>
            <a:r>
              <a:rPr lang="ru-RU" dirty="0" smtClean="0"/>
              <a:t>— сотрудник растет до определенного статуса, останавливается на нем, затем начинается нисходящее движение.</a:t>
            </a:r>
          </a:p>
          <a:p>
            <a:endParaRPr lang="ru-RU" dirty="0"/>
          </a:p>
        </p:txBody>
      </p:sp>
      <p:pic>
        <p:nvPicPr>
          <p:cNvPr id="4" name="Рисунок 3" descr="http://www.grandars.ru/images/1/review/id/1214/d968b045b5.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428992" y="3286124"/>
            <a:ext cx="5072098" cy="3571876"/>
          </a:xfrm>
          <a:prstGeom prst="rect">
            <a:avLst/>
          </a:prstGeom>
          <a:noFill/>
          <a:ln>
            <a:noFill/>
          </a:ln>
        </p:spPr>
      </p:pic>
    </p:spTree>
  </p:cSld>
  <p:clrMapOvr>
    <a:masterClrMapping/>
  </p:clrMapOvr>
  <p:transition>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Моя профессиональная карьера</a:t>
            </a:r>
            <a:endParaRPr lang="ru-RU" sz="2400" dirty="0"/>
          </a:p>
        </p:txBody>
      </p:sp>
      <p:sp>
        <p:nvSpPr>
          <p:cNvPr id="3" name="Содержимое 2"/>
          <p:cNvSpPr>
            <a:spLocks noGrp="1"/>
          </p:cNvSpPr>
          <p:nvPr>
            <p:ph idx="1"/>
          </p:nvPr>
        </p:nvSpPr>
        <p:spPr/>
        <p:txBody>
          <a:bodyPr>
            <a:normAutofit/>
          </a:bodyPr>
          <a:lstStyle/>
          <a:p>
            <a:pPr>
              <a:buNone/>
            </a:pPr>
            <a:r>
              <a:rPr lang="ru-RU" b="1" dirty="0"/>
              <a:t>Профессиональная карьера</a:t>
            </a:r>
            <a:r>
              <a:rPr lang="ru-RU" dirty="0"/>
              <a:t> </a:t>
            </a:r>
            <a:r>
              <a:rPr lang="ru-RU" dirty="0" smtClean="0"/>
              <a:t>–  </a:t>
            </a:r>
          </a:p>
          <a:p>
            <a:pPr>
              <a:buNone/>
            </a:pPr>
            <a:r>
              <a:rPr lang="ru-RU" dirty="0" smtClean="0"/>
              <a:t>активные действия к достижению успехов в профессиональной деятельности. Она тесно связана с профессиональным ростом и мастерством.</a:t>
            </a:r>
            <a:endParaRPr lang="ru-RU" dirty="0"/>
          </a:p>
        </p:txBody>
      </p:sp>
      <p:pic>
        <p:nvPicPr>
          <p:cNvPr id="2050" name="Picture 2" descr="H:\конкурс по самоопределению\картинки к презентации\шшш.jpg"/>
          <p:cNvPicPr>
            <a:picLocks noChangeAspect="1" noChangeArrowheads="1"/>
          </p:cNvPicPr>
          <p:nvPr/>
        </p:nvPicPr>
        <p:blipFill>
          <a:blip r:embed="rId2"/>
          <a:srcRect/>
          <a:stretch>
            <a:fillRect/>
          </a:stretch>
        </p:blipFill>
        <p:spPr bwMode="auto">
          <a:xfrm>
            <a:off x="4000496" y="3482726"/>
            <a:ext cx="5130944" cy="3375274"/>
          </a:xfrm>
          <a:prstGeom prst="rect">
            <a:avLst/>
          </a:prstGeom>
          <a:noFill/>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428604"/>
            <a:ext cx="8229600" cy="5880756"/>
          </a:xfrm>
        </p:spPr>
        <p:txBody>
          <a:bodyPr>
            <a:normAutofit fontScale="25000" lnSpcReduction="20000"/>
          </a:bodyPr>
          <a:lstStyle/>
          <a:p>
            <a:r>
              <a:rPr lang="ru-RU" sz="9600" dirty="0" smtClean="0"/>
              <a:t>Профессиональная карьера выполняет важные функции в трудовой деятельности работника. </a:t>
            </a:r>
          </a:p>
          <a:p>
            <a:endParaRPr lang="ru-RU" sz="9600" dirty="0" smtClean="0"/>
          </a:p>
          <a:p>
            <a:r>
              <a:rPr lang="ru-RU" sz="9600" dirty="0" smtClean="0"/>
              <a:t>Она стимулирует рост трудовой активности, ускоряет процессы кадровых перемещений, что позволяет работнику занять более высокое социальное положение, способствует росту удовлетворенности его своим трудом. </a:t>
            </a:r>
          </a:p>
          <a:p>
            <a:endParaRPr lang="ru-RU" sz="9600" dirty="0" smtClean="0"/>
          </a:p>
          <a:p>
            <a:r>
              <a:rPr lang="ru-RU" sz="9600" dirty="0" smtClean="0"/>
              <a:t>Реальная перспектива должностного продвижения складывается на основе оценки работником существующих условий для продвижения и самооценки своих возможностей. Кроме того смена ориентиров в кадровой политике организация в сторону переосмысления роли и места человека в сфере трудовой деятельности приумножит его кадровый потенциал , изменит представление работников о своей профессиональной деятельности.</a:t>
            </a:r>
          </a:p>
          <a:p>
            <a:endParaRPr lang="ru-RU"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71612"/>
            <a:ext cx="8186766" cy="1285884"/>
          </a:xfrm>
        </p:spPr>
        <p:txBody>
          <a:bodyPr>
            <a:normAutofit/>
          </a:bodyPr>
          <a:lstStyle/>
          <a:p>
            <a:r>
              <a:rPr lang="ru-RU" sz="6600" dirty="0" smtClean="0"/>
              <a:t>                      УСПЕХ =</a:t>
            </a:r>
            <a:endParaRPr lang="ru-RU" sz="6600" dirty="0"/>
          </a:p>
        </p:txBody>
      </p:sp>
      <p:sp>
        <p:nvSpPr>
          <p:cNvPr id="3" name="Содержимое 2"/>
          <p:cNvSpPr>
            <a:spLocks noGrp="1"/>
          </p:cNvSpPr>
          <p:nvPr>
            <p:ph idx="1"/>
          </p:nvPr>
        </p:nvSpPr>
        <p:spPr>
          <a:xfrm>
            <a:off x="457200" y="3000372"/>
            <a:ext cx="7829576" cy="3308988"/>
          </a:xfrm>
        </p:spPr>
        <p:txBody>
          <a:bodyPr>
            <a:normAutofit/>
          </a:bodyPr>
          <a:lstStyle/>
          <a:p>
            <a:pPr algn="ctr">
              <a:buNone/>
            </a:pPr>
            <a:r>
              <a:rPr lang="ru-RU" sz="3600" dirty="0" smtClean="0"/>
              <a:t>профессиональные знания + </a:t>
            </a:r>
          </a:p>
          <a:p>
            <a:pPr algn="ctr">
              <a:buNone/>
            </a:pPr>
            <a:r>
              <a:rPr lang="ru-RU" sz="3600" dirty="0" smtClean="0"/>
              <a:t>определение цели + </a:t>
            </a:r>
          </a:p>
          <a:p>
            <a:pPr algn="ctr">
              <a:buNone/>
            </a:pPr>
            <a:r>
              <a:rPr lang="ru-RU" sz="3600" dirty="0" smtClean="0"/>
              <a:t>уверенность в себе + </a:t>
            </a:r>
          </a:p>
          <a:p>
            <a:pPr algn="ctr">
              <a:buNone/>
            </a:pPr>
            <a:r>
              <a:rPr lang="ru-RU" sz="3600" dirty="0" smtClean="0"/>
              <a:t>трудолюбие</a:t>
            </a:r>
            <a:endParaRPr lang="ru-RU" sz="3600" dirty="0"/>
          </a:p>
        </p:txBody>
      </p:sp>
      <p:pic>
        <p:nvPicPr>
          <p:cNvPr id="7170" name="Picture 2" descr="H:\конкурс по самоопределению\картинки к презентации\тт.jpg"/>
          <p:cNvPicPr>
            <a:picLocks noChangeAspect="1" noChangeArrowheads="1"/>
          </p:cNvPicPr>
          <p:nvPr/>
        </p:nvPicPr>
        <p:blipFill>
          <a:blip r:embed="rId2"/>
          <a:srcRect/>
          <a:stretch>
            <a:fillRect/>
          </a:stretch>
        </p:blipFill>
        <p:spPr bwMode="auto">
          <a:xfrm>
            <a:off x="1" y="0"/>
            <a:ext cx="4714875" cy="2928934"/>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5143504" cy="1131910"/>
          </a:xfrm>
        </p:spPr>
        <p:txBody>
          <a:bodyPr>
            <a:normAutofit/>
          </a:bodyPr>
          <a:lstStyle/>
          <a:p>
            <a:r>
              <a:rPr lang="ru-RU" sz="6600" dirty="0" smtClean="0"/>
              <a:t>Специалист =</a:t>
            </a:r>
            <a:endParaRPr lang="ru-RU" sz="6600" dirty="0"/>
          </a:p>
        </p:txBody>
      </p:sp>
      <p:sp>
        <p:nvSpPr>
          <p:cNvPr id="3" name="Содержимое 2"/>
          <p:cNvSpPr>
            <a:spLocks noGrp="1"/>
          </p:cNvSpPr>
          <p:nvPr>
            <p:ph idx="1"/>
          </p:nvPr>
        </p:nvSpPr>
        <p:spPr>
          <a:xfrm>
            <a:off x="214282" y="1500174"/>
            <a:ext cx="5214974" cy="4809186"/>
          </a:xfrm>
        </p:spPr>
        <p:txBody>
          <a:bodyPr>
            <a:normAutofit/>
          </a:bodyPr>
          <a:lstStyle/>
          <a:p>
            <a:pPr algn="ctr">
              <a:buNone/>
            </a:pPr>
            <a:endParaRPr lang="ru-RU" sz="3600" dirty="0" smtClean="0"/>
          </a:p>
          <a:p>
            <a:pPr algn="ctr">
              <a:buNone/>
            </a:pPr>
            <a:endParaRPr lang="ru-RU" sz="3600" dirty="0" smtClean="0"/>
          </a:p>
          <a:p>
            <a:pPr algn="ctr">
              <a:buNone/>
            </a:pPr>
            <a:r>
              <a:rPr lang="ru-RU" sz="3600" dirty="0" smtClean="0"/>
              <a:t>просвещение + </a:t>
            </a:r>
          </a:p>
          <a:p>
            <a:pPr algn="ctr">
              <a:buNone/>
            </a:pPr>
            <a:r>
              <a:rPr lang="ru-RU" sz="3600" dirty="0" smtClean="0"/>
              <a:t>обучение +</a:t>
            </a:r>
          </a:p>
          <a:p>
            <a:pPr algn="ctr">
              <a:buNone/>
            </a:pPr>
            <a:r>
              <a:rPr lang="ru-RU" sz="3600" dirty="0" smtClean="0"/>
              <a:t> наука </a:t>
            </a:r>
            <a:endParaRPr lang="ru-RU" sz="3600" dirty="0"/>
          </a:p>
        </p:txBody>
      </p:sp>
      <p:pic>
        <p:nvPicPr>
          <p:cNvPr id="8194" name="Picture 2" descr="H:\конкурс по самоопределению\картинки к презентации\шшн.gif"/>
          <p:cNvPicPr>
            <a:picLocks noChangeAspect="1" noChangeArrowheads="1"/>
          </p:cNvPicPr>
          <p:nvPr/>
        </p:nvPicPr>
        <p:blipFill>
          <a:blip r:embed="rId2"/>
          <a:srcRect/>
          <a:stretch>
            <a:fillRect/>
          </a:stretch>
        </p:blipFill>
        <p:spPr bwMode="auto">
          <a:xfrm>
            <a:off x="5500694" y="171723"/>
            <a:ext cx="3357586" cy="404309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Тест «Профессиональная карьера»</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r>
              <a:rPr lang="ru-RU" i="1" dirty="0" smtClean="0"/>
              <a:t>Введение:</a:t>
            </a:r>
            <a:r>
              <a:rPr lang="ru-RU" dirty="0" smtClean="0"/>
              <a:t> </a:t>
            </a:r>
          </a:p>
          <a:p>
            <a:r>
              <a:rPr lang="ru-RU" dirty="0" smtClean="0"/>
              <a:t>Одним из важнейших аспектов профессионального развития личности, а также её самореализации является сознательное планирование карьеры. Критериями удавшейся карьеры являются удовлетворенность жизненной ситуацией (субъективный критерий) и социальный успех (объективный критерий). </a:t>
            </a:r>
          </a:p>
          <a:p>
            <a:r>
              <a:rPr lang="ru-RU" dirty="0" smtClean="0"/>
              <a:t>То есть</a:t>
            </a:r>
            <a:r>
              <a:rPr lang="ru-RU" b="1" dirty="0" smtClean="0"/>
              <a:t> внешняя сторона карьеры </a:t>
            </a:r>
            <a:r>
              <a:rPr lang="ru-RU" dirty="0" smtClean="0"/>
              <a:t>– это последовательность занимаемых профессиональных позиций, а </a:t>
            </a:r>
            <a:r>
              <a:rPr lang="ru-RU" b="1" dirty="0" smtClean="0"/>
              <a:t>внутренняя сторона </a:t>
            </a:r>
            <a:r>
              <a:rPr lang="ru-RU" dirty="0" smtClean="0"/>
              <a:t>– это то, как человек воспринимает свою карьеру, каков его образ профессиональной жизни и собственной роли в ней.</a:t>
            </a:r>
          </a:p>
          <a:p>
            <a:endParaRPr lang="ru-RU" dirty="0"/>
          </a:p>
        </p:txBody>
      </p:sp>
    </p:spTree>
  </p:cSld>
  <p:clrMapOvr>
    <a:masterClrMapping/>
  </p:clrMapOvr>
  <p:transition>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8115328" cy="6154758"/>
          </a:xfrm>
        </p:spPr>
        <p:txBody>
          <a:bodyPr>
            <a:normAutofit/>
          </a:bodyPr>
          <a:lstStyle/>
          <a:p>
            <a:endParaRPr lang="ru-RU" dirty="0"/>
          </a:p>
        </p:txBody>
      </p:sp>
      <p:sp>
        <p:nvSpPr>
          <p:cNvPr id="3" name="Содержимое 2"/>
          <p:cNvSpPr>
            <a:spLocks noGrp="1"/>
          </p:cNvSpPr>
          <p:nvPr>
            <p:ph idx="1"/>
          </p:nvPr>
        </p:nvSpPr>
        <p:spPr>
          <a:xfrm>
            <a:off x="571472" y="571480"/>
            <a:ext cx="8115328" cy="5737880"/>
          </a:xfrm>
        </p:spPr>
        <p:txBody>
          <a:bodyPr>
            <a:normAutofit/>
          </a:bodyPr>
          <a:lstStyle/>
          <a:p>
            <a:pPr algn="ctr">
              <a:buNone/>
            </a:pPr>
            <a:r>
              <a:rPr lang="ru-RU" sz="3600" i="1" dirty="0" smtClean="0"/>
              <a:t>Инструкция:</a:t>
            </a:r>
          </a:p>
          <a:p>
            <a:pPr algn="ctr">
              <a:buNone/>
            </a:pPr>
            <a:r>
              <a:rPr lang="ru-RU" sz="3600" i="1" dirty="0" smtClean="0"/>
              <a:t/>
            </a:r>
            <a:br>
              <a:rPr lang="ru-RU" sz="3600" i="1" dirty="0" smtClean="0"/>
            </a:br>
            <a:r>
              <a:rPr lang="ru-RU" i="1" dirty="0" smtClean="0"/>
              <a:t> </a:t>
            </a:r>
            <a:r>
              <a:rPr lang="ru-RU" dirty="0" smtClean="0"/>
              <a:t>Вам необходимо ответить на 41 вопрос по 10-ти балльной шкале. </a:t>
            </a:r>
          </a:p>
          <a:p>
            <a:pPr algn="ctr">
              <a:buNone/>
            </a:pPr>
            <a:r>
              <a:rPr lang="ru-RU" dirty="0" smtClean="0"/>
              <a:t>   1 балл, если для Вас это совершенно неважно или совсем не согласен,</a:t>
            </a:r>
          </a:p>
          <a:p>
            <a:pPr algn="ctr">
              <a:buNone/>
            </a:pPr>
            <a:r>
              <a:rPr lang="ru-RU" dirty="0" smtClean="0"/>
              <a:t>10 баллов, если, очень важно, полностью согласен. </a:t>
            </a:r>
            <a:br>
              <a:rPr lang="ru-RU" dirty="0" smtClean="0"/>
            </a:br>
            <a:endParaRPr lang="ru-RU" dirty="0"/>
          </a:p>
        </p:txBody>
      </p:sp>
    </p:spTree>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Бланк ответов:</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4</a:t>
                      </a:r>
                      <a:endParaRPr lang="ru-RU" dirty="0"/>
                    </a:p>
                  </a:txBody>
                  <a:tcPr/>
                </a:tc>
                <a:tc>
                  <a:txBody>
                    <a:bodyPr/>
                    <a:lstStyle/>
                    <a:p>
                      <a:r>
                        <a:rPr lang="ru-RU" dirty="0" smtClean="0"/>
                        <a:t>5</a:t>
                      </a:r>
                      <a:endParaRPr lang="ru-RU" dirty="0"/>
                    </a:p>
                  </a:txBody>
                  <a:tcPr/>
                </a:tc>
                <a:tc>
                  <a:txBody>
                    <a:bodyPr/>
                    <a:lstStyle/>
                    <a:p>
                      <a:r>
                        <a:rPr lang="ru-RU" dirty="0" smtClean="0"/>
                        <a:t>6</a:t>
                      </a:r>
                      <a:endParaRPr lang="ru-RU" dirty="0"/>
                    </a:p>
                  </a:txBody>
                  <a:tcPr/>
                </a:tc>
                <a:tc>
                  <a:txBody>
                    <a:bodyPr/>
                    <a:lstStyle/>
                    <a:p>
                      <a:r>
                        <a:rPr lang="ru-RU" dirty="0" smtClean="0"/>
                        <a:t>7</a:t>
                      </a:r>
                      <a:endParaRPr lang="ru-RU" dirty="0"/>
                    </a:p>
                  </a:txBody>
                  <a:tcPr/>
                </a:tc>
                <a:tc>
                  <a:txBody>
                    <a:bodyPr/>
                    <a:lstStyle/>
                    <a:p>
                      <a:r>
                        <a:rPr lang="ru-RU" dirty="0" smtClean="0"/>
                        <a:t>8</a:t>
                      </a:r>
                      <a:endParaRPr lang="ru-RU" dirty="0"/>
                    </a:p>
                  </a:txBody>
                  <a:tcPr/>
                </a:tc>
              </a:tr>
              <a:tr h="370840">
                <a:tc>
                  <a:txBody>
                    <a:bodyPr/>
                    <a:lstStyle/>
                    <a:p>
                      <a:r>
                        <a:rPr lang="ru-RU" dirty="0" smtClean="0"/>
                        <a:t>9</a:t>
                      </a:r>
                      <a:endParaRPr lang="ru-RU" dirty="0"/>
                    </a:p>
                  </a:txBody>
                  <a:tcPr/>
                </a:tc>
                <a:tc>
                  <a:txBody>
                    <a:bodyPr/>
                    <a:lstStyle/>
                    <a:p>
                      <a:r>
                        <a:rPr lang="ru-RU" dirty="0" smtClean="0"/>
                        <a:t>10</a:t>
                      </a:r>
                      <a:endParaRPr lang="ru-RU" dirty="0"/>
                    </a:p>
                  </a:txBody>
                  <a:tcPr/>
                </a:tc>
                <a:tc>
                  <a:txBody>
                    <a:bodyPr/>
                    <a:lstStyle/>
                    <a:p>
                      <a:r>
                        <a:rPr lang="ru-RU" dirty="0" smtClean="0"/>
                        <a:t>11</a:t>
                      </a:r>
                      <a:endParaRPr lang="ru-RU" dirty="0"/>
                    </a:p>
                  </a:txBody>
                  <a:tcPr/>
                </a:tc>
                <a:tc>
                  <a:txBody>
                    <a:bodyPr/>
                    <a:lstStyle/>
                    <a:p>
                      <a:r>
                        <a:rPr lang="ru-RU" dirty="0" smtClean="0"/>
                        <a:t>12</a:t>
                      </a:r>
                      <a:endParaRPr lang="ru-RU" dirty="0"/>
                    </a:p>
                  </a:txBody>
                  <a:tcPr/>
                </a:tc>
                <a:tc>
                  <a:txBody>
                    <a:bodyPr/>
                    <a:lstStyle/>
                    <a:p>
                      <a:r>
                        <a:rPr lang="ru-RU" dirty="0" smtClean="0"/>
                        <a:t>13</a:t>
                      </a:r>
                      <a:endParaRPr lang="ru-RU" dirty="0"/>
                    </a:p>
                  </a:txBody>
                  <a:tcPr/>
                </a:tc>
                <a:tc>
                  <a:txBody>
                    <a:bodyPr/>
                    <a:lstStyle/>
                    <a:p>
                      <a:r>
                        <a:rPr lang="ru-RU" dirty="0" smtClean="0"/>
                        <a:t>14</a:t>
                      </a:r>
                      <a:endParaRPr lang="ru-RU" dirty="0"/>
                    </a:p>
                  </a:txBody>
                  <a:tcPr/>
                </a:tc>
                <a:tc>
                  <a:txBody>
                    <a:bodyPr/>
                    <a:lstStyle/>
                    <a:p>
                      <a:r>
                        <a:rPr lang="ru-RU" dirty="0" smtClean="0"/>
                        <a:t>15</a:t>
                      </a:r>
                      <a:endParaRPr lang="ru-RU" dirty="0"/>
                    </a:p>
                  </a:txBody>
                  <a:tcPr/>
                </a:tc>
                <a:tc>
                  <a:txBody>
                    <a:bodyPr/>
                    <a:lstStyle/>
                    <a:p>
                      <a:r>
                        <a:rPr lang="ru-RU" dirty="0" smtClean="0"/>
                        <a:t>16</a:t>
                      </a:r>
                      <a:endParaRPr lang="ru-RU" dirty="0"/>
                    </a:p>
                  </a:txBody>
                  <a:tcPr/>
                </a:tc>
              </a:tr>
              <a:tr h="370840">
                <a:tc>
                  <a:txBody>
                    <a:bodyPr/>
                    <a:lstStyle/>
                    <a:p>
                      <a:r>
                        <a:rPr lang="ru-RU" dirty="0" smtClean="0"/>
                        <a:t>17</a:t>
                      </a:r>
                      <a:endParaRPr lang="ru-RU" dirty="0"/>
                    </a:p>
                  </a:txBody>
                  <a:tcPr/>
                </a:tc>
                <a:tc>
                  <a:txBody>
                    <a:bodyPr/>
                    <a:lstStyle/>
                    <a:p>
                      <a:r>
                        <a:rPr lang="ru-RU" dirty="0" smtClean="0"/>
                        <a:t>18</a:t>
                      </a:r>
                      <a:endParaRPr lang="ru-RU" dirty="0"/>
                    </a:p>
                  </a:txBody>
                  <a:tcPr/>
                </a:tc>
                <a:tc>
                  <a:txBody>
                    <a:bodyPr/>
                    <a:lstStyle/>
                    <a:p>
                      <a:r>
                        <a:rPr lang="ru-RU" dirty="0" smtClean="0"/>
                        <a:t>19</a:t>
                      </a:r>
                      <a:endParaRPr lang="ru-RU" dirty="0"/>
                    </a:p>
                  </a:txBody>
                  <a:tcPr/>
                </a:tc>
                <a:tc>
                  <a:txBody>
                    <a:bodyPr/>
                    <a:lstStyle/>
                    <a:p>
                      <a:r>
                        <a:rPr lang="ru-RU" dirty="0" smtClean="0"/>
                        <a:t>20</a:t>
                      </a:r>
                      <a:endParaRPr lang="ru-RU" dirty="0"/>
                    </a:p>
                  </a:txBody>
                  <a:tcPr/>
                </a:tc>
                <a:tc>
                  <a:txBody>
                    <a:bodyPr/>
                    <a:lstStyle/>
                    <a:p>
                      <a:r>
                        <a:rPr lang="ru-RU" dirty="0" smtClean="0"/>
                        <a:t>21</a:t>
                      </a:r>
                      <a:endParaRPr lang="ru-RU" dirty="0"/>
                    </a:p>
                  </a:txBody>
                  <a:tcPr/>
                </a:tc>
                <a:tc>
                  <a:txBody>
                    <a:bodyPr/>
                    <a:lstStyle/>
                    <a:p>
                      <a:r>
                        <a:rPr lang="ru-RU" dirty="0" smtClean="0"/>
                        <a:t>22</a:t>
                      </a:r>
                      <a:endParaRPr lang="ru-RU" dirty="0"/>
                    </a:p>
                  </a:txBody>
                  <a:tcPr/>
                </a:tc>
                <a:tc>
                  <a:txBody>
                    <a:bodyPr/>
                    <a:lstStyle/>
                    <a:p>
                      <a:r>
                        <a:rPr lang="ru-RU" dirty="0" smtClean="0"/>
                        <a:t>23</a:t>
                      </a:r>
                      <a:endParaRPr lang="ru-RU" dirty="0"/>
                    </a:p>
                  </a:txBody>
                  <a:tcPr/>
                </a:tc>
                <a:tc>
                  <a:txBody>
                    <a:bodyPr/>
                    <a:lstStyle/>
                    <a:p>
                      <a:r>
                        <a:rPr lang="ru-RU" dirty="0" smtClean="0"/>
                        <a:t>24</a:t>
                      </a:r>
                      <a:endParaRPr lang="ru-RU" dirty="0"/>
                    </a:p>
                  </a:txBody>
                  <a:tcPr/>
                </a:tc>
              </a:tr>
              <a:tr h="370840">
                <a:tc>
                  <a:txBody>
                    <a:bodyPr/>
                    <a:lstStyle/>
                    <a:p>
                      <a:r>
                        <a:rPr lang="ru-RU" dirty="0" smtClean="0"/>
                        <a:t>25</a:t>
                      </a:r>
                      <a:endParaRPr lang="ru-RU" dirty="0"/>
                    </a:p>
                  </a:txBody>
                  <a:tcPr/>
                </a:tc>
                <a:tc>
                  <a:txBody>
                    <a:bodyPr/>
                    <a:lstStyle/>
                    <a:p>
                      <a:r>
                        <a:rPr lang="ru-RU" dirty="0" smtClean="0"/>
                        <a:t>26</a:t>
                      </a:r>
                      <a:endParaRPr lang="ru-RU" dirty="0"/>
                    </a:p>
                  </a:txBody>
                  <a:tcPr/>
                </a:tc>
                <a:tc>
                  <a:txBody>
                    <a:bodyPr/>
                    <a:lstStyle/>
                    <a:p>
                      <a:r>
                        <a:rPr lang="ru-RU" dirty="0" smtClean="0"/>
                        <a:t>27</a:t>
                      </a:r>
                      <a:endParaRPr lang="ru-RU" dirty="0"/>
                    </a:p>
                  </a:txBody>
                  <a:tcPr/>
                </a:tc>
                <a:tc>
                  <a:txBody>
                    <a:bodyPr/>
                    <a:lstStyle/>
                    <a:p>
                      <a:r>
                        <a:rPr lang="ru-RU" dirty="0" smtClean="0"/>
                        <a:t>28</a:t>
                      </a:r>
                      <a:endParaRPr lang="ru-RU" dirty="0"/>
                    </a:p>
                  </a:txBody>
                  <a:tcPr/>
                </a:tc>
                <a:tc>
                  <a:txBody>
                    <a:bodyPr/>
                    <a:lstStyle/>
                    <a:p>
                      <a:r>
                        <a:rPr lang="ru-RU" dirty="0" smtClean="0"/>
                        <a:t>29</a:t>
                      </a:r>
                      <a:endParaRPr lang="ru-RU" dirty="0"/>
                    </a:p>
                  </a:txBody>
                  <a:tcPr/>
                </a:tc>
                <a:tc>
                  <a:txBody>
                    <a:bodyPr/>
                    <a:lstStyle/>
                    <a:p>
                      <a:r>
                        <a:rPr lang="ru-RU" dirty="0" smtClean="0"/>
                        <a:t>30</a:t>
                      </a:r>
                      <a:endParaRPr lang="ru-RU" dirty="0"/>
                    </a:p>
                  </a:txBody>
                  <a:tcPr/>
                </a:tc>
                <a:tc>
                  <a:txBody>
                    <a:bodyPr/>
                    <a:lstStyle/>
                    <a:p>
                      <a:r>
                        <a:rPr lang="ru-RU" dirty="0" smtClean="0"/>
                        <a:t>31</a:t>
                      </a:r>
                      <a:endParaRPr lang="ru-RU" dirty="0"/>
                    </a:p>
                  </a:txBody>
                  <a:tcPr/>
                </a:tc>
                <a:tc>
                  <a:txBody>
                    <a:bodyPr/>
                    <a:lstStyle/>
                    <a:p>
                      <a:r>
                        <a:rPr lang="ru-RU" dirty="0" smtClean="0"/>
                        <a:t>32</a:t>
                      </a:r>
                      <a:endParaRPr lang="ru-RU" dirty="0"/>
                    </a:p>
                  </a:txBody>
                  <a:tcPr/>
                </a:tc>
              </a:tr>
              <a:tr h="370840">
                <a:tc>
                  <a:txBody>
                    <a:bodyPr/>
                    <a:lstStyle/>
                    <a:p>
                      <a:r>
                        <a:rPr lang="ru-RU" dirty="0" smtClean="0"/>
                        <a:t>33</a:t>
                      </a:r>
                      <a:endParaRPr lang="ru-RU" dirty="0"/>
                    </a:p>
                  </a:txBody>
                  <a:tcPr/>
                </a:tc>
                <a:tc>
                  <a:txBody>
                    <a:bodyPr/>
                    <a:lstStyle/>
                    <a:p>
                      <a:r>
                        <a:rPr lang="ru-RU" dirty="0" smtClean="0"/>
                        <a:t>34</a:t>
                      </a:r>
                      <a:endParaRPr lang="ru-RU" dirty="0"/>
                    </a:p>
                  </a:txBody>
                  <a:tcPr/>
                </a:tc>
                <a:tc>
                  <a:txBody>
                    <a:bodyPr/>
                    <a:lstStyle/>
                    <a:p>
                      <a:r>
                        <a:rPr lang="ru-RU" dirty="0" smtClean="0"/>
                        <a:t>35</a:t>
                      </a:r>
                      <a:endParaRPr lang="ru-RU" dirty="0"/>
                    </a:p>
                  </a:txBody>
                  <a:tcPr/>
                </a:tc>
                <a:tc>
                  <a:txBody>
                    <a:bodyPr/>
                    <a:lstStyle/>
                    <a:p>
                      <a:r>
                        <a:rPr lang="ru-RU" dirty="0" smtClean="0"/>
                        <a:t>36</a:t>
                      </a:r>
                      <a:endParaRPr lang="ru-RU" dirty="0"/>
                    </a:p>
                  </a:txBody>
                  <a:tcPr/>
                </a:tc>
                <a:tc>
                  <a:txBody>
                    <a:bodyPr/>
                    <a:lstStyle/>
                    <a:p>
                      <a:r>
                        <a:rPr lang="ru-RU" dirty="0" smtClean="0"/>
                        <a:t>37</a:t>
                      </a:r>
                      <a:endParaRPr lang="ru-RU" dirty="0"/>
                    </a:p>
                  </a:txBody>
                  <a:tcPr/>
                </a:tc>
                <a:tc>
                  <a:txBody>
                    <a:bodyPr/>
                    <a:lstStyle/>
                    <a:p>
                      <a:r>
                        <a:rPr lang="ru-RU" dirty="0" smtClean="0"/>
                        <a:t>38</a:t>
                      </a:r>
                      <a:endParaRPr lang="ru-RU" dirty="0"/>
                    </a:p>
                  </a:txBody>
                  <a:tcPr/>
                </a:tc>
                <a:tc>
                  <a:txBody>
                    <a:bodyPr/>
                    <a:lstStyle/>
                    <a:p>
                      <a:r>
                        <a:rPr lang="ru-RU" dirty="0" smtClean="0"/>
                        <a:t>39</a:t>
                      </a:r>
                      <a:endParaRPr lang="ru-RU" dirty="0"/>
                    </a:p>
                  </a:txBody>
                  <a:tcPr/>
                </a:tc>
                <a:tc>
                  <a:txBody>
                    <a:bodyPr/>
                    <a:lstStyle/>
                    <a:p>
                      <a:r>
                        <a:rPr lang="ru-RU" dirty="0" smtClean="0"/>
                        <a:t>40</a:t>
                      </a:r>
                      <a:endParaRPr lang="ru-RU" dirty="0"/>
                    </a:p>
                  </a:txBody>
                  <a:tcPr/>
                </a:tc>
              </a:tr>
              <a:tr h="370840">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t>41</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bl>
          </a:graphicData>
        </a:graphic>
      </p:graphicFrame>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Ключ к тесту:</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Бланк ответов служит одновременно ключом для обработки результатов.</a:t>
            </a:r>
          </a:p>
          <a:p>
            <a:pPr lvl="0"/>
            <a:r>
              <a:rPr lang="ru-RU" dirty="0" smtClean="0"/>
              <a:t>Подсчитайте сумму баллов в каждом столбце (кроме четвертого столбца)</a:t>
            </a:r>
          </a:p>
          <a:p>
            <a:pPr lvl="0"/>
            <a:r>
              <a:rPr lang="ru-RU" dirty="0" smtClean="0"/>
              <a:t>В четвертом столбце найдите сумму отдельно к вопросам 4,12,20 и отдельно к вопросам 28,36,41.</a:t>
            </a:r>
          </a:p>
          <a:p>
            <a:pPr lvl="0"/>
            <a:r>
              <a:rPr lang="ru-RU" dirty="0" smtClean="0"/>
              <a:t>Найдите среднее значение для каждой шкалы. Для этого каждую полученную сумму разделите на количество вопросов – 5, а в четвертой шкале оба значения на 3.</a:t>
            </a:r>
          </a:p>
          <a:p>
            <a:pPr lvl="0"/>
            <a:r>
              <a:rPr lang="ru-RU" dirty="0" smtClean="0"/>
              <a:t>Полученные значения сравниваются между собой. Ведущей карьерной ориентацией является та шкала, по которой испытуемый набрал большее количество баллов.</a:t>
            </a:r>
          </a:p>
          <a:p>
            <a:endParaRPr lang="ru-RU" dirty="0"/>
          </a:p>
        </p:txBody>
      </p:sp>
    </p:spTree>
  </p:cSld>
  <p:clrMapOvr>
    <a:masterClrMapping/>
  </p:clrMapOvr>
  <p:transition>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hlinkClick r:id="rId2" action="ppaction://hlinkfile"/>
              </a:rPr>
              <a:t>Моя профессиональная карьера</a:t>
            </a:r>
            <a:endParaRPr lang="ru-RU" dirty="0"/>
          </a:p>
        </p:txBody>
      </p:sp>
      <p:graphicFrame>
        <p:nvGraphicFramePr>
          <p:cNvPr id="4" name="Содержимое 3"/>
          <p:cNvGraphicFramePr>
            <a:graphicFrameLocks noGrp="1"/>
          </p:cNvGraphicFramePr>
          <p:nvPr>
            <p:ph idx="1"/>
          </p:nvPr>
        </p:nvGraphicFramePr>
        <p:xfrm>
          <a:off x="457200" y="1600200"/>
          <a:ext cx="8229600" cy="3235960"/>
        </p:xfrm>
        <a:graphic>
          <a:graphicData uri="http://schemas.openxmlformats.org/drawingml/2006/table">
            <a:tbl>
              <a:tblPr firstRow="1" bandRow="1">
                <a:tableStyleId>{5C22544A-7EE6-4342-B048-85BDC9FD1C3A}</a:tableStyleId>
              </a:tblPr>
              <a:tblGrid>
                <a:gridCol w="1471594"/>
                <a:gridCol w="6758006"/>
              </a:tblGrid>
              <a:tr h="370840">
                <a:tc>
                  <a:txBody>
                    <a:bodyPr/>
                    <a:lstStyle/>
                    <a:p>
                      <a:r>
                        <a:rPr lang="ru-RU" dirty="0" smtClean="0"/>
                        <a:t>1 столбец</a:t>
                      </a:r>
                      <a:endParaRPr lang="ru-RU" dirty="0"/>
                    </a:p>
                  </a:txBody>
                  <a:tcPr/>
                </a:tc>
                <a:tc>
                  <a:txBody>
                    <a:bodyPr/>
                    <a:lstStyle/>
                    <a:p>
                      <a:r>
                        <a:rPr kumimoji="0" lang="ru-RU" sz="1800" b="1" kern="1200" dirty="0" smtClean="0">
                          <a:solidFill>
                            <a:schemeClr val="lt1"/>
                          </a:solidFill>
                          <a:latin typeface="+mn-lt"/>
                          <a:ea typeface="+mn-ea"/>
                          <a:cs typeface="+mn-cs"/>
                        </a:rPr>
                        <a:t>Профессиональная компетентность</a:t>
                      </a:r>
                      <a:endParaRPr lang="ru-RU" dirty="0"/>
                    </a:p>
                  </a:txBody>
                  <a:tcPr/>
                </a:tc>
              </a:tr>
              <a:tr h="370840">
                <a:tc>
                  <a:txBody>
                    <a:bodyPr/>
                    <a:lstStyle/>
                    <a:p>
                      <a:r>
                        <a:rPr lang="ru-RU" dirty="0" smtClean="0"/>
                        <a:t>2 столбец</a:t>
                      </a:r>
                      <a:endParaRPr lang="ru-RU" dirty="0"/>
                    </a:p>
                  </a:txBody>
                  <a:tcPr/>
                </a:tc>
                <a:tc>
                  <a:txBody>
                    <a:bodyPr/>
                    <a:lstStyle/>
                    <a:p>
                      <a:r>
                        <a:rPr kumimoji="0" lang="ru-RU" sz="1800" kern="1200" dirty="0" smtClean="0">
                          <a:solidFill>
                            <a:schemeClr val="dk1"/>
                          </a:solidFill>
                          <a:latin typeface="+mn-lt"/>
                          <a:ea typeface="+mn-ea"/>
                          <a:cs typeface="+mn-cs"/>
                        </a:rPr>
                        <a:t>Менеджмент (руководство)</a:t>
                      </a:r>
                      <a:endParaRPr lang="ru-RU" dirty="0"/>
                    </a:p>
                  </a:txBody>
                  <a:tcPr/>
                </a:tc>
              </a:tr>
              <a:tr h="370840">
                <a:tc>
                  <a:txBody>
                    <a:bodyPr/>
                    <a:lstStyle/>
                    <a:p>
                      <a:r>
                        <a:rPr lang="ru-RU" dirty="0" smtClean="0"/>
                        <a:t>3 столбец</a:t>
                      </a:r>
                      <a:endParaRPr lang="ru-RU" dirty="0"/>
                    </a:p>
                  </a:txBody>
                  <a:tcPr/>
                </a:tc>
                <a:tc>
                  <a:txBody>
                    <a:bodyPr/>
                    <a:lstStyle/>
                    <a:p>
                      <a:r>
                        <a:rPr kumimoji="0" lang="ru-RU" sz="1800" kern="1200" dirty="0" smtClean="0">
                          <a:solidFill>
                            <a:schemeClr val="dk1"/>
                          </a:solidFill>
                          <a:latin typeface="+mn-lt"/>
                          <a:ea typeface="+mn-ea"/>
                          <a:cs typeface="+mn-cs"/>
                        </a:rPr>
                        <a:t>Независимость (самостоятельность)</a:t>
                      </a:r>
                      <a:endParaRPr lang="ru-RU" dirty="0"/>
                    </a:p>
                  </a:txBody>
                  <a:tcPr/>
                </a:tc>
              </a:tr>
              <a:tr h="370840">
                <a:tc>
                  <a:txBody>
                    <a:bodyPr/>
                    <a:lstStyle/>
                    <a:p>
                      <a:r>
                        <a:rPr lang="ru-RU" dirty="0" smtClean="0"/>
                        <a:t>4 столбец</a:t>
                      </a:r>
                      <a:endParaRPr lang="ru-RU" dirty="0"/>
                    </a:p>
                  </a:txBody>
                  <a:tcPr/>
                </a:tc>
                <a:tc>
                  <a:txBody>
                    <a:bodyPr/>
                    <a:lstStyle/>
                    <a:p>
                      <a:r>
                        <a:rPr kumimoji="0" lang="ru-RU" sz="1800" kern="1200" dirty="0" smtClean="0">
                          <a:solidFill>
                            <a:schemeClr val="dk1"/>
                          </a:solidFill>
                          <a:latin typeface="+mn-lt"/>
                          <a:ea typeface="+mn-ea"/>
                          <a:cs typeface="+mn-cs"/>
                        </a:rPr>
                        <a:t>Стабильность работы (4,12,20)</a:t>
                      </a:r>
                    </a:p>
                    <a:p>
                      <a:r>
                        <a:rPr kumimoji="0" lang="ru-RU" sz="1800" kern="1200" dirty="0" smtClean="0">
                          <a:solidFill>
                            <a:schemeClr val="dk1"/>
                          </a:solidFill>
                          <a:latin typeface="+mn-lt"/>
                          <a:ea typeface="+mn-ea"/>
                          <a:cs typeface="+mn-cs"/>
                        </a:rPr>
                        <a:t>Стабильность места жительства (28,36,41)</a:t>
                      </a:r>
                      <a:endParaRPr lang="ru-RU" dirty="0"/>
                    </a:p>
                  </a:txBody>
                  <a:tcPr/>
                </a:tc>
              </a:tr>
              <a:tr h="370840">
                <a:tc>
                  <a:txBody>
                    <a:bodyPr/>
                    <a:lstStyle/>
                    <a:p>
                      <a:r>
                        <a:rPr lang="ru-RU" dirty="0" smtClean="0"/>
                        <a:t>5 столбец</a:t>
                      </a:r>
                      <a:endParaRPr lang="ru-RU" dirty="0"/>
                    </a:p>
                  </a:txBody>
                  <a:tcPr/>
                </a:tc>
                <a:tc>
                  <a:txBody>
                    <a:bodyPr/>
                    <a:lstStyle/>
                    <a:p>
                      <a:r>
                        <a:rPr kumimoji="0" lang="ru-RU" sz="1800" kern="1200" dirty="0" smtClean="0">
                          <a:solidFill>
                            <a:schemeClr val="dk1"/>
                          </a:solidFill>
                          <a:latin typeface="+mn-lt"/>
                          <a:ea typeface="+mn-ea"/>
                          <a:cs typeface="+mn-cs"/>
                        </a:rPr>
                        <a:t>Помощь людям</a:t>
                      </a:r>
                      <a:endParaRPr lang="ru-RU" dirty="0"/>
                    </a:p>
                  </a:txBody>
                  <a:tcPr/>
                </a:tc>
              </a:tr>
              <a:tr h="370840">
                <a:tc>
                  <a:txBody>
                    <a:bodyPr/>
                    <a:lstStyle/>
                    <a:p>
                      <a:r>
                        <a:rPr lang="ru-RU" dirty="0" smtClean="0"/>
                        <a:t>6 столбец</a:t>
                      </a:r>
                      <a:endParaRPr lang="ru-RU" dirty="0"/>
                    </a:p>
                  </a:txBody>
                  <a:tcPr/>
                </a:tc>
                <a:tc>
                  <a:txBody>
                    <a:bodyPr/>
                    <a:lstStyle/>
                    <a:p>
                      <a:r>
                        <a:rPr kumimoji="0" lang="ru-RU" sz="1800" kern="1200" dirty="0" smtClean="0">
                          <a:solidFill>
                            <a:schemeClr val="dk1"/>
                          </a:solidFill>
                          <a:latin typeface="+mn-lt"/>
                          <a:ea typeface="+mn-ea"/>
                          <a:cs typeface="+mn-cs"/>
                        </a:rPr>
                        <a:t>Вызов обществу</a:t>
                      </a:r>
                      <a:endParaRPr lang="ru-RU" dirty="0"/>
                    </a:p>
                  </a:txBody>
                  <a:tcPr/>
                </a:tc>
              </a:tr>
              <a:tr h="370840">
                <a:tc>
                  <a:txBody>
                    <a:bodyPr/>
                    <a:lstStyle/>
                    <a:p>
                      <a:r>
                        <a:rPr lang="ru-RU" dirty="0" smtClean="0"/>
                        <a:t>7 столбец</a:t>
                      </a:r>
                      <a:endParaRPr lang="ru-RU" dirty="0"/>
                    </a:p>
                  </a:txBody>
                  <a:tcPr/>
                </a:tc>
                <a:tc>
                  <a:txBody>
                    <a:bodyPr/>
                    <a:lstStyle/>
                    <a:p>
                      <a:r>
                        <a:rPr kumimoji="0" lang="ru-RU" sz="1800" kern="1200" dirty="0" smtClean="0">
                          <a:solidFill>
                            <a:schemeClr val="dk1"/>
                          </a:solidFill>
                          <a:latin typeface="+mn-lt"/>
                          <a:ea typeface="+mn-ea"/>
                          <a:cs typeface="+mn-cs"/>
                        </a:rPr>
                        <a:t>Совмещение стилей жизни</a:t>
                      </a:r>
                      <a:endParaRPr lang="ru-RU" dirty="0"/>
                    </a:p>
                  </a:txBody>
                  <a:tcPr/>
                </a:tc>
              </a:tr>
              <a:tr h="370840">
                <a:tc>
                  <a:txBody>
                    <a:bodyPr/>
                    <a:lstStyle/>
                    <a:p>
                      <a:r>
                        <a:rPr lang="ru-RU" dirty="0" smtClean="0"/>
                        <a:t>8 столбец</a:t>
                      </a:r>
                      <a:endParaRPr lang="ru-RU" dirty="0"/>
                    </a:p>
                  </a:txBody>
                  <a:tcPr/>
                </a:tc>
                <a:tc>
                  <a:txBody>
                    <a:bodyPr/>
                    <a:lstStyle/>
                    <a:p>
                      <a:r>
                        <a:rPr kumimoji="0" lang="ru-RU" sz="1800" kern="1200" dirty="0" smtClean="0">
                          <a:solidFill>
                            <a:schemeClr val="dk1"/>
                          </a:solidFill>
                          <a:latin typeface="+mn-lt"/>
                          <a:ea typeface="+mn-ea"/>
                          <a:cs typeface="+mn-cs"/>
                        </a:rPr>
                        <a:t>Предпринимательство</a:t>
                      </a:r>
                      <a:endParaRPr lang="ru-RU" dirty="0"/>
                    </a:p>
                  </a:txBody>
                  <a:tcPr/>
                </a:tc>
              </a:tr>
            </a:tbl>
          </a:graphicData>
        </a:graphic>
      </p:graphicFrame>
    </p:spTree>
  </p:cSld>
  <p:clrMapOvr>
    <a:masterClrMapping/>
  </p:clrMapOvr>
  <p:transition>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err="1" smtClean="0"/>
              <a:t>Опросник</a:t>
            </a:r>
            <a:r>
              <a:rPr lang="ru-RU" i="1" dirty="0" smtClean="0"/>
              <a:t>:</a:t>
            </a:r>
            <a:r>
              <a:rPr lang="ru-RU" dirty="0" smtClean="0"/>
              <a:t/>
            </a:r>
            <a:br>
              <a:rPr lang="ru-RU" dirty="0" smtClean="0"/>
            </a:br>
            <a:endParaRPr lang="ru-RU" dirty="0"/>
          </a:p>
        </p:txBody>
      </p:sp>
      <p:sp>
        <p:nvSpPr>
          <p:cNvPr id="3" name="Содержимое 2"/>
          <p:cNvSpPr>
            <a:spLocks noGrp="1"/>
          </p:cNvSpPr>
          <p:nvPr>
            <p:ph idx="1"/>
          </p:nvPr>
        </p:nvSpPr>
        <p:spPr>
          <a:xfrm>
            <a:off x="457200" y="928670"/>
            <a:ext cx="8229600" cy="5380690"/>
          </a:xfrm>
        </p:spPr>
        <p:txBody>
          <a:bodyPr>
            <a:normAutofit fontScale="92500"/>
          </a:bodyPr>
          <a:lstStyle/>
          <a:p>
            <a:pPr lvl="0">
              <a:buNone/>
            </a:pPr>
            <a:r>
              <a:rPr lang="ru-RU" dirty="0" smtClean="0"/>
              <a:t>1.Для меня важно строить свою карьеру в пределах одной конкретной профессиональной сферы</a:t>
            </a:r>
          </a:p>
          <a:p>
            <a:pPr lvl="0">
              <a:buNone/>
            </a:pPr>
            <a:r>
              <a:rPr lang="ru-RU" dirty="0" smtClean="0"/>
              <a:t>2.Я хочу осуществлять наблюдения, влияние и контроль над людьми на всех уровнях</a:t>
            </a:r>
          </a:p>
          <a:p>
            <a:pPr lvl="0">
              <a:buNone/>
            </a:pPr>
            <a:r>
              <a:rPr lang="ru-RU" dirty="0" smtClean="0"/>
              <a:t>3.Для меня важно иметь возможность делать всё по-своему и не быть стесненным правилами какой-либо организации</a:t>
            </a:r>
          </a:p>
          <a:p>
            <a:pPr lvl="0">
              <a:buNone/>
            </a:pPr>
            <a:r>
              <a:rPr lang="ru-RU" dirty="0" smtClean="0"/>
              <a:t>4.Меня больше всего интересует постоянное место работы с гарантированным окладом и социальной защитой</a:t>
            </a:r>
          </a:p>
          <a:p>
            <a:pPr lvl="0">
              <a:buNone/>
            </a:pPr>
            <a:r>
              <a:rPr lang="ru-RU" dirty="0" smtClean="0"/>
              <a:t>5.В моей работе я стремлюсь употреблять свои знания на пользу людям</a:t>
            </a:r>
          </a:p>
          <a:p>
            <a:endParaRPr lang="ru-RU" dirty="0"/>
          </a:p>
        </p:txBody>
      </p:sp>
    </p:spTree>
  </p:cSld>
  <p:clrMapOvr>
    <a:masterClrMapping/>
  </p:clrMapOvr>
  <p:transition>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428604"/>
            <a:ext cx="8229600" cy="5880756"/>
          </a:xfrm>
        </p:spPr>
        <p:txBody>
          <a:bodyPr>
            <a:normAutofit lnSpcReduction="10000"/>
          </a:bodyPr>
          <a:lstStyle/>
          <a:p>
            <a:pPr lvl="0">
              <a:buNone/>
            </a:pPr>
            <a:r>
              <a:rPr lang="ru-RU" dirty="0" smtClean="0"/>
              <a:t>6.Я хочу работать над проблемами, которые представляются почти неразрешимыми</a:t>
            </a:r>
          </a:p>
          <a:p>
            <a:pPr lvl="0">
              <a:buNone/>
            </a:pPr>
            <a:r>
              <a:rPr lang="ru-RU" dirty="0" smtClean="0"/>
              <a:t>7.Мне нравится вести такой образ жизни, чтобы интересы семьи и карьеры были бы взаимно уравновешены</a:t>
            </a:r>
          </a:p>
          <a:p>
            <a:pPr lvl="0">
              <a:buNone/>
            </a:pPr>
            <a:r>
              <a:rPr lang="ru-RU" dirty="0" smtClean="0"/>
              <a:t>8.В своей работе я стремлюсь создавать или строить нечто, что будет всецело моим произведением или идеей</a:t>
            </a:r>
          </a:p>
          <a:p>
            <a:pPr lvl="0">
              <a:buNone/>
            </a:pPr>
            <a:r>
              <a:rPr lang="ru-RU" dirty="0" smtClean="0"/>
              <a:t>9.Для меня важно продолжать работу по своей специальности, чем получить более высокую должность, не связанную с моей специальностью</a:t>
            </a:r>
          </a:p>
          <a:p>
            <a:pPr lvl="0">
              <a:buNone/>
            </a:pPr>
            <a:r>
              <a:rPr lang="ru-RU" dirty="0" smtClean="0"/>
              <a:t>10.Я предпочитаю быть первым руководителем в организации</a:t>
            </a:r>
          </a:p>
          <a:p>
            <a:endParaRPr lang="ru-RU" dirty="0"/>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lstStyle/>
          <a:p>
            <a:r>
              <a:rPr lang="ru-RU" dirty="0" smtClean="0"/>
              <a:t> </a:t>
            </a:r>
            <a:endParaRPr lang="ru-RU" dirty="0"/>
          </a:p>
        </p:txBody>
      </p:sp>
      <p:sp>
        <p:nvSpPr>
          <p:cNvPr id="3" name="Содержимое 2"/>
          <p:cNvSpPr>
            <a:spLocks noGrp="1"/>
          </p:cNvSpPr>
          <p:nvPr>
            <p:ph idx="1"/>
          </p:nvPr>
        </p:nvSpPr>
        <p:spPr>
          <a:xfrm>
            <a:off x="428596" y="642918"/>
            <a:ext cx="8258204" cy="5666442"/>
          </a:xfrm>
        </p:spPr>
        <p:txBody>
          <a:bodyPr>
            <a:normAutofit/>
          </a:bodyPr>
          <a:lstStyle/>
          <a:p>
            <a:pPr>
              <a:buNone/>
            </a:pPr>
            <a:r>
              <a:rPr lang="ru-RU" dirty="0"/>
              <a:t>Планирование профессионального пути </a:t>
            </a:r>
            <a:r>
              <a:rPr lang="ru-RU" dirty="0" smtClean="0"/>
              <a:t>– это процесс </a:t>
            </a:r>
            <a:r>
              <a:rPr lang="ru-RU" dirty="0"/>
              <a:t>создания поэтапного  достижения цели с учетом "человеческого фактора" (т. е. закономерностей развития человека, особенностей психики и т. д.)</a:t>
            </a:r>
          </a:p>
        </p:txBody>
      </p:sp>
      <p:sp>
        <p:nvSpPr>
          <p:cNvPr id="4" name="Прямоугольник 3"/>
          <p:cNvSpPr/>
          <p:nvPr/>
        </p:nvSpPr>
        <p:spPr>
          <a:xfrm>
            <a:off x="1071538" y="285728"/>
            <a:ext cx="6643734" cy="369332"/>
          </a:xfrm>
          <a:prstGeom prst="rect">
            <a:avLst/>
          </a:prstGeom>
        </p:spPr>
        <p:txBody>
          <a:bodyPr wrap="square">
            <a:spAutoFit/>
          </a:bodyPr>
          <a:lstStyle/>
          <a:p>
            <a:r>
              <a:rPr lang="ru-RU" dirty="0" smtClean="0">
                <a:solidFill>
                  <a:schemeClr val="accent1"/>
                </a:solidFill>
              </a:rPr>
              <a:t>                   </a:t>
            </a:r>
            <a:endParaRPr lang="ru-RU" sz="2400" dirty="0">
              <a:solidFill>
                <a:schemeClr val="accent1"/>
              </a:solidFill>
            </a:endParaRPr>
          </a:p>
        </p:txBody>
      </p:sp>
      <p:pic>
        <p:nvPicPr>
          <p:cNvPr id="3074" name="Picture 2" descr="H:\конкурс по самоопределению\картинки к презентации\шшж.jpg"/>
          <p:cNvPicPr>
            <a:picLocks noChangeAspect="1" noChangeArrowheads="1"/>
          </p:cNvPicPr>
          <p:nvPr/>
        </p:nvPicPr>
        <p:blipFill>
          <a:blip r:embed="rId2"/>
          <a:srcRect/>
          <a:stretch>
            <a:fillRect/>
          </a:stretch>
        </p:blipFill>
        <p:spPr bwMode="auto">
          <a:xfrm>
            <a:off x="1928794" y="3824115"/>
            <a:ext cx="5572164" cy="3033883"/>
          </a:xfrm>
          <a:prstGeom prst="rect">
            <a:avLst/>
          </a:prstGeom>
          <a:noFill/>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285728"/>
            <a:ext cx="8229600" cy="6023632"/>
          </a:xfrm>
        </p:spPr>
        <p:txBody>
          <a:bodyPr>
            <a:normAutofit/>
          </a:bodyPr>
          <a:lstStyle/>
          <a:p>
            <a:pPr lvl="0">
              <a:buNone/>
            </a:pPr>
            <a:r>
              <a:rPr lang="ru-RU" dirty="0" smtClean="0"/>
              <a:t>11.Для меня более приемлема работа, не связанная с режимом или другими организационными ограничениями</a:t>
            </a:r>
          </a:p>
          <a:p>
            <a:pPr lvl="0">
              <a:buNone/>
            </a:pPr>
            <a:r>
              <a:rPr lang="ru-RU" dirty="0" smtClean="0"/>
              <a:t>12.Меня привлекает работа в организации, которая обеспечит мне стабильность на длительный период времени</a:t>
            </a:r>
          </a:p>
          <a:p>
            <a:pPr lvl="0">
              <a:buNone/>
            </a:pPr>
            <a:r>
              <a:rPr lang="ru-RU" dirty="0" smtClean="0"/>
              <a:t>13.Я стремлюсь употребить свои умения и способности на то, чтобы сделать мир лучше</a:t>
            </a:r>
          </a:p>
          <a:p>
            <a:pPr lvl="0">
              <a:buNone/>
            </a:pPr>
            <a:r>
              <a:rPr lang="ru-RU" dirty="0" smtClean="0"/>
              <a:t>14.Мне нравится соревноваться и побеждать других</a:t>
            </a:r>
          </a:p>
          <a:p>
            <a:pPr lvl="0">
              <a:buNone/>
            </a:pPr>
            <a:r>
              <a:rPr lang="ru-RU" dirty="0" smtClean="0"/>
              <a:t>15.Для меня важно построить карьеру, которая позволит следовать моему образу жизни</a:t>
            </a:r>
          </a:p>
          <a:p>
            <a:endParaRPr lang="ru-RU" dirty="0"/>
          </a:p>
        </p:txBody>
      </p:sp>
    </p:spTree>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285728"/>
            <a:ext cx="8229600" cy="6023632"/>
          </a:xfrm>
        </p:spPr>
        <p:txBody>
          <a:bodyPr>
            <a:normAutofit/>
          </a:bodyPr>
          <a:lstStyle/>
          <a:p>
            <a:pPr lvl="0">
              <a:buNone/>
            </a:pPr>
            <a:r>
              <a:rPr lang="ru-RU" dirty="0" smtClean="0"/>
              <a:t>16.Я хочу создать новое коммерческое предприятие</a:t>
            </a:r>
          </a:p>
          <a:p>
            <a:pPr lvl="0">
              <a:buNone/>
            </a:pPr>
            <a:r>
              <a:rPr lang="ru-RU" dirty="0" smtClean="0"/>
              <a:t>17.Я предпочитаю посвятить свою жизнь единственной выбранной профессии</a:t>
            </a:r>
          </a:p>
          <a:p>
            <a:pPr lvl="0">
              <a:buNone/>
            </a:pPr>
            <a:r>
              <a:rPr lang="ru-RU" dirty="0" smtClean="0"/>
              <a:t>18.Я стремлюсь занять высокую руководящую должность</a:t>
            </a:r>
          </a:p>
          <a:p>
            <a:pPr lvl="0">
              <a:buNone/>
            </a:pPr>
            <a:r>
              <a:rPr lang="ru-RU" dirty="0" smtClean="0"/>
              <a:t>19.Меня устраивает работа, которая предоставляет максимум свободы и </a:t>
            </a:r>
            <a:r>
              <a:rPr lang="ru-RU" sz="3000" dirty="0" smtClean="0"/>
              <a:t>самостоятельности</a:t>
            </a:r>
            <a:r>
              <a:rPr lang="ru-RU" dirty="0" smtClean="0"/>
              <a:t> в выборе характера занятий, времени его исполнения</a:t>
            </a:r>
          </a:p>
          <a:p>
            <a:pPr lvl="0">
              <a:buNone/>
            </a:pPr>
            <a:r>
              <a:rPr lang="ru-RU" dirty="0" smtClean="0"/>
              <a:t>20.Я предпочел бы работать в организации, которая обеспечивает длительный контракт</a:t>
            </a:r>
          </a:p>
          <a:p>
            <a:endParaRPr lang="ru-RU" dirty="0"/>
          </a:p>
        </p:txBody>
      </p:sp>
    </p:spTree>
  </p:cSld>
  <p:clrMapOvr>
    <a:masterClrMapping/>
  </p:clrMapOvr>
  <p:transition>
    <p:comb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285728"/>
            <a:ext cx="8229600" cy="6023632"/>
          </a:xfrm>
        </p:spPr>
        <p:txBody>
          <a:bodyPr>
            <a:normAutofit lnSpcReduction="10000"/>
          </a:bodyPr>
          <a:lstStyle/>
          <a:p>
            <a:pPr lvl="0">
              <a:buNone/>
            </a:pPr>
            <a:r>
              <a:rPr lang="ru-RU" dirty="0" smtClean="0"/>
              <a:t>21.Мне нравится возможность использовать свои умения и таланты для служения важной цели</a:t>
            </a:r>
          </a:p>
          <a:p>
            <a:pPr lvl="0">
              <a:buNone/>
            </a:pPr>
            <a:r>
              <a:rPr lang="ru-RU" dirty="0" smtClean="0"/>
              <a:t>22.Главная цель моей карьеры – находить и решать трудные проблемы, независимо от того, в какой области они возникли</a:t>
            </a:r>
          </a:p>
          <a:p>
            <a:pPr lvl="0">
              <a:buNone/>
            </a:pPr>
            <a:r>
              <a:rPr lang="ru-RU" dirty="0" smtClean="0"/>
              <a:t>23.Я всегда стремлюсь уделять одинаковое внимание своей семье и моей карьере</a:t>
            </a:r>
          </a:p>
          <a:p>
            <a:pPr lvl="0">
              <a:buNone/>
            </a:pPr>
            <a:r>
              <a:rPr lang="ru-RU" dirty="0" smtClean="0"/>
              <a:t>24.Я всегда нахожусь в поиске идей, которые дают мне возможность начать и построить собственное дело</a:t>
            </a:r>
          </a:p>
          <a:p>
            <a:pPr lvl="0">
              <a:buNone/>
            </a:pPr>
            <a:r>
              <a:rPr lang="ru-RU" dirty="0" smtClean="0"/>
              <a:t>25.Я соглашаюсь на руководящую должность только в том случае, если она находится в сфере моей профессиональной компетенции</a:t>
            </a:r>
          </a:p>
          <a:p>
            <a:endParaRPr lang="ru-RU" dirty="0"/>
          </a:p>
        </p:txBody>
      </p:sp>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214290"/>
            <a:ext cx="8229600" cy="6095070"/>
          </a:xfrm>
        </p:spPr>
        <p:txBody>
          <a:bodyPr>
            <a:normAutofit lnSpcReduction="10000"/>
          </a:bodyPr>
          <a:lstStyle/>
          <a:p>
            <a:pPr lvl="0">
              <a:buNone/>
            </a:pPr>
            <a:r>
              <a:rPr lang="ru-RU" dirty="0" smtClean="0"/>
              <a:t>26.Я хотел бы достичь такого положения в организации, которое давало бы возможность  наблюдать за работой других и давать им указания</a:t>
            </a:r>
          </a:p>
          <a:p>
            <a:pPr lvl="0">
              <a:buNone/>
            </a:pPr>
            <a:r>
              <a:rPr lang="ru-RU" dirty="0" smtClean="0"/>
              <a:t>27.В моей профессиональной деятельности я более всего заботился бы о своей свободе и самостоятельности</a:t>
            </a:r>
          </a:p>
          <a:p>
            <a:pPr lvl="0">
              <a:buNone/>
            </a:pPr>
            <a:r>
              <a:rPr lang="ru-RU" dirty="0" smtClean="0"/>
              <a:t>28.Для меня важнее остаться на нынешнем месте жительства, чем получить повышение или новую работу в другой местности</a:t>
            </a:r>
          </a:p>
          <a:p>
            <a:pPr lvl="0">
              <a:buNone/>
            </a:pPr>
            <a:r>
              <a:rPr lang="ru-RU" dirty="0" smtClean="0"/>
              <a:t>29.Я всегда искал работу, на которой мог бы приносить пользу другим</a:t>
            </a:r>
          </a:p>
          <a:p>
            <a:pPr lvl="0">
              <a:buNone/>
            </a:pPr>
            <a:r>
              <a:rPr lang="ru-RU" dirty="0" smtClean="0"/>
              <a:t>30.Соревнования и выигрыш – это наиболее важные и волнующие стороны моей карьеры</a:t>
            </a:r>
          </a:p>
          <a:p>
            <a:endParaRPr lang="ru-RU" dirty="0"/>
          </a:p>
        </p:txBody>
      </p:sp>
    </p:spTree>
  </p:cSld>
  <p:clrMapOvr>
    <a:masterClrMapping/>
  </p:clrMapOvr>
  <p:transition>
    <p:checke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229600" cy="1143000"/>
          </a:xfrm>
        </p:spPr>
        <p:txBody>
          <a:bodyPr>
            <a:normAutofit fontScale="90000"/>
          </a:bodyPr>
          <a:lstStyle/>
          <a:p>
            <a:r>
              <a:rPr lang="ru-RU" dirty="0" smtClean="0"/>
              <a:t/>
            </a:r>
            <a:br>
              <a:rPr lang="ru-RU" dirty="0" smtClean="0"/>
            </a:br>
            <a:endParaRPr lang="ru-RU" dirty="0"/>
          </a:p>
        </p:txBody>
      </p:sp>
      <p:sp>
        <p:nvSpPr>
          <p:cNvPr id="3" name="Содержимое 2"/>
          <p:cNvSpPr>
            <a:spLocks noGrp="1"/>
          </p:cNvSpPr>
          <p:nvPr>
            <p:ph idx="1"/>
          </p:nvPr>
        </p:nvSpPr>
        <p:spPr>
          <a:xfrm>
            <a:off x="357158" y="285728"/>
            <a:ext cx="8329642" cy="6023632"/>
          </a:xfrm>
        </p:spPr>
        <p:txBody>
          <a:bodyPr>
            <a:normAutofit/>
          </a:bodyPr>
          <a:lstStyle/>
          <a:p>
            <a:pPr lvl="0">
              <a:buNone/>
            </a:pPr>
            <a:r>
              <a:rPr lang="ru-RU" dirty="0" smtClean="0"/>
              <a:t>31.Карьера имеет смысл только в том случае, если она позволяет мне вести жизнь, которая нравится</a:t>
            </a:r>
          </a:p>
          <a:p>
            <a:pPr lvl="0">
              <a:buNone/>
            </a:pPr>
            <a:r>
              <a:rPr lang="ru-RU" dirty="0" smtClean="0"/>
              <a:t>32.Предпринимательская деятельность составляет центральную часть моей карьеры</a:t>
            </a:r>
          </a:p>
          <a:p>
            <a:pPr lvl="0">
              <a:buNone/>
            </a:pPr>
            <a:r>
              <a:rPr lang="ru-RU" dirty="0" smtClean="0"/>
              <a:t>33.Я бы скорее ушел из организации, чем стал заниматься работой, не связанной с моей профессией</a:t>
            </a:r>
          </a:p>
          <a:p>
            <a:pPr lvl="0">
              <a:buNone/>
            </a:pPr>
            <a:r>
              <a:rPr lang="ru-RU" dirty="0" smtClean="0"/>
              <a:t>34.Я буду считать, что достиг успеха в карьере только тогда, когда стану руководителем высокого уровня в солидной организации</a:t>
            </a:r>
          </a:p>
          <a:p>
            <a:pPr lvl="0">
              <a:buNone/>
            </a:pPr>
            <a:r>
              <a:rPr lang="ru-RU" dirty="0" smtClean="0"/>
              <a:t>35.Яне хочу, чтобы меня стесняла какая-нибудь организация или мир бизнеса</a:t>
            </a:r>
          </a:p>
          <a:p>
            <a:endParaRPr lang="ru-RU" dirty="0"/>
          </a:p>
        </p:txBody>
      </p:sp>
    </p:spTree>
  </p:cSld>
  <p:clrMapOvr>
    <a:masterClrMapping/>
  </p:clrMapOvr>
  <p:transition>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endParaRPr lang="ru-RU" sz="2400" dirty="0"/>
          </a:p>
        </p:txBody>
      </p:sp>
      <p:sp>
        <p:nvSpPr>
          <p:cNvPr id="3" name="Содержимое 2"/>
          <p:cNvSpPr>
            <a:spLocks noGrp="1"/>
          </p:cNvSpPr>
          <p:nvPr>
            <p:ph idx="1"/>
          </p:nvPr>
        </p:nvSpPr>
        <p:spPr>
          <a:xfrm>
            <a:off x="457200" y="285728"/>
            <a:ext cx="8229600" cy="6023632"/>
          </a:xfrm>
        </p:spPr>
        <p:txBody>
          <a:bodyPr>
            <a:normAutofit fontScale="92500"/>
          </a:bodyPr>
          <a:lstStyle/>
          <a:p>
            <a:pPr lvl="0">
              <a:buNone/>
            </a:pPr>
            <a:r>
              <a:rPr lang="ru-RU" dirty="0" smtClean="0"/>
              <a:t>36.Я предпочел бы оставаться на одном месте жительства, чем переехать в связи с повышением</a:t>
            </a:r>
          </a:p>
          <a:p>
            <a:pPr lvl="0">
              <a:buNone/>
            </a:pPr>
            <a:r>
              <a:rPr lang="ru-RU" dirty="0" smtClean="0"/>
              <a:t>37.Я хотел бы посвятить свою карьеру достижению важной и полезной цели</a:t>
            </a:r>
          </a:p>
          <a:p>
            <a:pPr lvl="0">
              <a:buNone/>
            </a:pPr>
            <a:r>
              <a:rPr lang="ru-RU" dirty="0" smtClean="0"/>
              <a:t>38.Я чувствую себя преуспевающим только тогда, когда я постоянно вовлечен в решение трудных проблем или в ситуацию соревнования</a:t>
            </a:r>
          </a:p>
          <a:p>
            <a:pPr lvl="0">
              <a:buNone/>
            </a:pPr>
            <a:r>
              <a:rPr lang="ru-RU" dirty="0" smtClean="0"/>
              <a:t>39.Выбрать и поддерживать определенный образ жизни важнее, чем добиваться успехов в карьере</a:t>
            </a:r>
          </a:p>
          <a:p>
            <a:pPr lvl="0">
              <a:buNone/>
            </a:pPr>
            <a:r>
              <a:rPr lang="ru-RU" dirty="0" smtClean="0"/>
              <a:t>40.Я предпочитаю работу не связанную с командировками</a:t>
            </a:r>
          </a:p>
          <a:p>
            <a:pPr lvl="0">
              <a:buNone/>
            </a:pPr>
            <a:r>
              <a:rPr lang="ru-RU" dirty="0" smtClean="0"/>
              <a:t>41.Я хотел бы не менять место работы на протяжении ряда лет</a:t>
            </a:r>
          </a:p>
          <a:p>
            <a:endParaRPr lang="ru-RU" dirty="0"/>
          </a:p>
        </p:txBody>
      </p:sp>
    </p:spTree>
  </p:cSld>
  <p:clrMapOvr>
    <a:masterClrMapping/>
  </p:clrMapOvr>
  <p:transition>
    <p:cover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928670"/>
            <a:ext cx="8186766" cy="2143140"/>
          </a:xfrm>
        </p:spPr>
        <p:txBody>
          <a:bodyPr>
            <a:normAutofit/>
          </a:bodyPr>
          <a:lstStyle/>
          <a:p>
            <a:pPr algn="ctr">
              <a:buNone/>
            </a:pPr>
            <a:r>
              <a:rPr lang="ru-RU" sz="6000" dirty="0" smtClean="0">
                <a:solidFill>
                  <a:schemeClr val="accent4">
                    <a:lumMod val="40000"/>
                    <a:lumOff val="60000"/>
                  </a:schemeClr>
                </a:solidFill>
              </a:rPr>
              <a:t>ИНТЕРПРЕТАЦИЯ РЕЗУЛЬТАТОВ</a:t>
            </a:r>
          </a:p>
          <a:p>
            <a:endParaRPr lang="ru-RU" dirty="0">
              <a:solidFill>
                <a:srgbClr val="00B0F0"/>
              </a:solidFill>
            </a:endParaRPr>
          </a:p>
        </p:txBody>
      </p:sp>
      <p:pic>
        <p:nvPicPr>
          <p:cNvPr id="14338" name="Picture 2" descr="H:\конкурс по самоопределению\картинки к презентации\ннн.gif"/>
          <p:cNvPicPr>
            <a:picLocks noChangeAspect="1" noChangeArrowheads="1"/>
          </p:cNvPicPr>
          <p:nvPr/>
        </p:nvPicPr>
        <p:blipFill>
          <a:blip r:embed="rId2"/>
          <a:srcRect/>
          <a:stretch>
            <a:fillRect/>
          </a:stretch>
        </p:blipFill>
        <p:spPr bwMode="auto">
          <a:xfrm>
            <a:off x="642911" y="3429001"/>
            <a:ext cx="3286147" cy="3214710"/>
          </a:xfrm>
          <a:prstGeom prst="rect">
            <a:avLst/>
          </a:prstGeom>
          <a:noFill/>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401080" cy="1417638"/>
          </a:xfrm>
        </p:spPr>
        <p:txBody>
          <a:bodyPr>
            <a:normAutofit fontScale="90000"/>
          </a:bodyPr>
          <a:lstStyle/>
          <a:p>
            <a:r>
              <a:rPr lang="ru-RU" dirty="0" smtClean="0"/>
              <a:t/>
            </a:r>
            <a:br>
              <a:rPr lang="ru-RU" dirty="0" smtClean="0"/>
            </a:br>
            <a:r>
              <a:rPr lang="ru-RU" dirty="0" smtClean="0"/>
              <a:t>1.Профессиональная компетентность</a:t>
            </a:r>
            <a:br>
              <a:rPr lang="ru-RU" dirty="0" smtClean="0"/>
            </a:br>
            <a:endParaRPr lang="ru-RU" dirty="0"/>
          </a:p>
        </p:txBody>
      </p:sp>
      <p:sp>
        <p:nvSpPr>
          <p:cNvPr id="3" name="Содержимое 2"/>
          <p:cNvSpPr>
            <a:spLocks noGrp="1"/>
          </p:cNvSpPr>
          <p:nvPr>
            <p:ph idx="1"/>
          </p:nvPr>
        </p:nvSpPr>
        <p:spPr>
          <a:xfrm>
            <a:off x="457200" y="1071546"/>
            <a:ext cx="8229600" cy="5786454"/>
          </a:xfrm>
        </p:spPr>
        <p:txBody>
          <a:bodyPr>
            <a:normAutofit fontScale="70000" lnSpcReduction="20000"/>
          </a:bodyPr>
          <a:lstStyle/>
          <a:p>
            <a:pPr lvl="0"/>
            <a:r>
              <a:rPr lang="ru-RU" sz="3400" dirty="0" smtClean="0"/>
              <a:t>Человек ориентирован на использование своих способностей и талантов в определенной области профессиональной сферы деятельности. Он стремится быть мастером, профессионалом в своем деле и бывает особенно счастлив, когда достигает успеха в выбранной профессиональной сфере, но он быстро теряет интерес к работе, которая не позволяет развивать его способности.</a:t>
            </a:r>
          </a:p>
          <a:p>
            <a:pPr lvl="0"/>
            <a:r>
              <a:rPr lang="ru-RU" sz="3400" dirty="0" smtClean="0"/>
              <a:t> Одновременно он ищет признания своих талантов, что должно выражаться в статусе, соответствующем его мастерству. Он готов управлять другими в пределах своей компетенции, но управление не представляет для него особого интереса. Поэтому многие люди из этой категории отвергают работу руководителя и рассматривают управление, как необходимое условие для продвижения в своей профессиональной сфере. Обычно за счет таких людей обеспечивается принятие компетентных решений. </a:t>
            </a:r>
          </a:p>
          <a:p>
            <a:endParaRPr lang="ru-RU" dirty="0" smtClean="0"/>
          </a:p>
          <a:p>
            <a:endParaRPr lang="ru-RU" dirty="0" smtClean="0"/>
          </a:p>
          <a:p>
            <a:endParaRPr lang="ru-RU" dirty="0"/>
          </a:p>
        </p:txBody>
      </p:sp>
    </p:spTree>
  </p:cSld>
  <p:clrMapOvr>
    <a:masterClrMapping/>
  </p:clrMapOvr>
  <p:transition>
    <p:zoom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2.Менеджмент (руководство)</a:t>
            </a:r>
            <a:endParaRPr lang="ru-RU" dirty="0"/>
          </a:p>
        </p:txBody>
      </p:sp>
      <p:sp>
        <p:nvSpPr>
          <p:cNvPr id="3" name="Содержимое 2"/>
          <p:cNvSpPr>
            <a:spLocks noGrp="1"/>
          </p:cNvSpPr>
          <p:nvPr>
            <p:ph idx="1"/>
          </p:nvPr>
        </p:nvSpPr>
        <p:spPr>
          <a:xfrm>
            <a:off x="457200" y="1214422"/>
            <a:ext cx="8229600" cy="5094938"/>
          </a:xfrm>
        </p:spPr>
        <p:txBody>
          <a:bodyPr>
            <a:normAutofit fontScale="92500" lnSpcReduction="10000"/>
          </a:bodyPr>
          <a:lstStyle/>
          <a:p>
            <a:pPr lvl="0"/>
            <a:r>
              <a:rPr lang="ru-RU" dirty="0" smtClean="0"/>
              <a:t>В данном случае первостепенное значение имеет ориентация личности на объединение усилий других людей, полнота ответственности за конечный результат. С возрастом и опытом работы эта карьерная ориентация проявляется сильнее. Такой человек будет считать, что не достиг своей целей своей карьеры, пока не займет должность, на которой сможет управлять различными сторонами деятельности предприятия. Такая работа требует от человека навыков межличностного общения, эмоциональной уравновешенности, ответственности </a:t>
            </a:r>
          </a:p>
          <a:p>
            <a:endParaRPr lang="ru-RU" dirty="0"/>
          </a:p>
        </p:txBody>
      </p:sp>
    </p:spTree>
  </p:cSld>
  <p:clrMapOvr>
    <a:masterClrMapping/>
  </p:clrMapOvr>
  <p:transition>
    <p:blind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3. Независимость (самостоятельность)</a:t>
            </a:r>
            <a:br>
              <a:rPr lang="ru-RU" dirty="0" smtClean="0"/>
            </a:br>
            <a:endParaRPr lang="ru-RU" dirty="0"/>
          </a:p>
        </p:txBody>
      </p:sp>
      <p:sp>
        <p:nvSpPr>
          <p:cNvPr id="3" name="Содержимое 2"/>
          <p:cNvSpPr>
            <a:spLocks noGrp="1"/>
          </p:cNvSpPr>
          <p:nvPr>
            <p:ph idx="1"/>
          </p:nvPr>
        </p:nvSpPr>
        <p:spPr>
          <a:xfrm>
            <a:off x="457200" y="1142984"/>
            <a:ext cx="8229600" cy="5166376"/>
          </a:xfrm>
        </p:spPr>
        <p:txBody>
          <a:bodyPr>
            <a:normAutofit fontScale="85000" lnSpcReduction="20000"/>
          </a:bodyPr>
          <a:lstStyle/>
          <a:p>
            <a:pPr lvl="0"/>
            <a:r>
              <a:rPr lang="ru-RU" dirty="0" smtClean="0"/>
              <a:t>Главное для человека с этой карьерной ориентацией – освобождение от организационных правил, ограничений. Ярко выражена потребность делать все по-своему, самому решать когда, над чем и сколько работать. Такого человека не устраивает регламентированное время работы, форменная одежда. Конечно, каждый человек нуждается в некоторой степени свободы, однако, если такая ориентация выражена сильно, то личность готова отказаться от продвижения по службе ради сохранения своей независимости. Такой человек может работать в организации, которая обеспечивает достаточную степень свободы, но он не будет чувствовать серьёзных обязательств или преданности к организации и будет отвергать любые попытки ограничить его свободу.</a:t>
            </a:r>
          </a:p>
          <a:p>
            <a:endParaRPr lang="ru-RU" dirty="0"/>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571480"/>
            <a:ext cx="8229600" cy="5737880"/>
          </a:xfrm>
        </p:spPr>
        <p:txBody>
          <a:bodyPr>
            <a:normAutofit/>
          </a:bodyPr>
          <a:lstStyle/>
          <a:p>
            <a:pPr>
              <a:buNone/>
            </a:pPr>
            <a:r>
              <a:rPr lang="ru-RU" dirty="0"/>
              <a:t>Прежде чем планировать профессиональную карьеру, необходимо выяснить отношение человека к ней, общий эмоциональный настрой, то, что вкладываете в понятие карьеры, ведь сложно, а быть может невозможно, стремиться к цели, которую не знаешь, как назвать. </a:t>
            </a:r>
            <a:endParaRPr lang="ru-RU" dirty="0" smtClean="0"/>
          </a:p>
          <a:p>
            <a:pPr>
              <a:buNone/>
            </a:pPr>
            <a:r>
              <a:rPr lang="ru-RU" dirty="0" smtClean="0"/>
              <a:t>Важно</a:t>
            </a:r>
            <a:r>
              <a:rPr lang="ru-RU" dirty="0"/>
              <a:t>, также знать, каков у Вас уровень мотивации. Уровень мотивации к деятельности зависит от  побуждения человека к выполнению трудовых задач путем активизации его волевой сферы.</a:t>
            </a:r>
          </a:p>
        </p:txBody>
      </p:sp>
    </p:spTree>
  </p:cSld>
  <p:clrMapOvr>
    <a:masterClrMapping/>
  </p:clrMapOvr>
  <p:transition>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4. Стабильность</a:t>
            </a:r>
            <a:br>
              <a:rPr lang="ru-RU" dirty="0" smtClean="0"/>
            </a:br>
            <a:endParaRPr lang="ru-RU" dirty="0"/>
          </a:p>
        </p:txBody>
      </p:sp>
      <p:sp>
        <p:nvSpPr>
          <p:cNvPr id="3" name="Содержимое 2"/>
          <p:cNvSpPr>
            <a:spLocks noGrp="1"/>
          </p:cNvSpPr>
          <p:nvPr>
            <p:ph idx="1"/>
          </p:nvPr>
        </p:nvSpPr>
        <p:spPr>
          <a:xfrm>
            <a:off x="457200" y="1142984"/>
            <a:ext cx="8229600" cy="5715016"/>
          </a:xfrm>
        </p:spPr>
        <p:txBody>
          <a:bodyPr>
            <a:normAutofit fontScale="85000" lnSpcReduction="20000"/>
          </a:bodyPr>
          <a:lstStyle/>
          <a:p>
            <a:pPr lvl="0"/>
            <a:r>
              <a:rPr lang="ru-RU" i="1" dirty="0" smtClean="0"/>
              <a:t> Стабильность места работы</a:t>
            </a:r>
            <a:endParaRPr lang="ru-RU" dirty="0" smtClean="0"/>
          </a:p>
          <a:p>
            <a:pPr lvl="0"/>
            <a:r>
              <a:rPr lang="ru-RU" dirty="0" smtClean="0"/>
              <a:t>Подразумевает поиск работы в такой организации, которая обеспечивает определенный срок службы, имеет хорошую репутацию(не увольняет рабочих), заботится о своих сотрудниках, выглядит более надежной в своей отрасли. Такой человек перекладывает ответственность за управление карьерой на работодателя.</a:t>
            </a:r>
          </a:p>
          <a:p>
            <a:pPr lvl="0"/>
            <a:r>
              <a:rPr lang="ru-RU" i="1" dirty="0" smtClean="0"/>
              <a:t>Стабильность места жительства</a:t>
            </a:r>
            <a:endParaRPr lang="ru-RU" dirty="0" smtClean="0"/>
          </a:p>
          <a:p>
            <a:pPr lvl="0"/>
            <a:r>
              <a:rPr lang="ru-RU" dirty="0" smtClean="0"/>
              <a:t>Такой человек связывает себя с географическим регионом, «пуская корни» в определенном месте. Меняя работу или организацию только тогда,  когда не приходится «срываться с места». Эти люди могут занимать высокие должности, но они откажутся от повышения, если приходится менять место жительства, так как они предпочитают стабильную работу и жизнь</a:t>
            </a:r>
          </a:p>
          <a:p>
            <a:endParaRPr lang="ru-RU" dirty="0"/>
          </a:p>
        </p:txBody>
      </p:sp>
    </p:spTree>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5.Помощь людям</a:t>
            </a:r>
            <a:endParaRPr lang="ru-RU" dirty="0"/>
          </a:p>
        </p:txBody>
      </p:sp>
      <p:sp>
        <p:nvSpPr>
          <p:cNvPr id="3" name="Содержимое 2"/>
          <p:cNvSpPr>
            <a:spLocks noGrp="1"/>
          </p:cNvSpPr>
          <p:nvPr>
            <p:ph idx="1"/>
          </p:nvPr>
        </p:nvSpPr>
        <p:spPr/>
        <p:txBody>
          <a:bodyPr>
            <a:normAutofit lnSpcReduction="10000"/>
          </a:bodyPr>
          <a:lstStyle/>
          <a:p>
            <a:pPr lvl="0"/>
            <a:r>
              <a:rPr lang="ru-RU" dirty="0" smtClean="0"/>
              <a:t>Основными ценностями при данной карьерной ориентации являются: работа с  людьми, служение отечеству, помощь людям, желание сделать мир лучше ит.п. Такой тип личности будет продолжать работать в этом направлении, если даже ему придется сменить место работы. Он не будет работать в организации, которая враждебно относится к его ценностям. Такие люди чаще всего работают в охране окружающей среды, проверке качества продукции или товаров, защиты прав потребителей и т. д.</a:t>
            </a:r>
          </a:p>
          <a:p>
            <a:endParaRPr lang="ru-RU" dirty="0"/>
          </a:p>
        </p:txBody>
      </p:sp>
    </p:spTree>
  </p:cSld>
  <p:clrMapOvr>
    <a:masterClrMapping/>
  </p:clrMapOvr>
  <p:transition>
    <p:strips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ru-RU" dirty="0" smtClean="0"/>
              <a:t/>
            </a:r>
            <a:br>
              <a:rPr lang="ru-RU" dirty="0" smtClean="0"/>
            </a:br>
            <a:r>
              <a:rPr lang="ru-RU" dirty="0" smtClean="0"/>
              <a:t>                      </a:t>
            </a:r>
            <a:endParaRPr lang="ru-RU" dirty="0"/>
          </a:p>
        </p:txBody>
      </p:sp>
      <p:sp>
        <p:nvSpPr>
          <p:cNvPr id="3" name="Содержимое 2"/>
          <p:cNvSpPr>
            <a:spLocks noGrp="1"/>
          </p:cNvSpPr>
          <p:nvPr>
            <p:ph idx="1"/>
          </p:nvPr>
        </p:nvSpPr>
        <p:spPr>
          <a:xfrm>
            <a:off x="428596" y="1214422"/>
            <a:ext cx="8258204" cy="5094938"/>
          </a:xfrm>
        </p:spPr>
        <p:txBody>
          <a:bodyPr>
            <a:normAutofit fontScale="47500" lnSpcReduction="20000"/>
          </a:bodyPr>
          <a:lstStyle/>
          <a:p>
            <a:pPr lvl="0">
              <a:buNone/>
            </a:pPr>
            <a:r>
              <a:rPr lang="ru-RU" sz="5900" dirty="0" smtClean="0"/>
              <a:t>Главная для такого человека – победа над другими, конкурентная борьба, преодоление препятствий, решение трудных задач. Человек ориентирован на то, чтобы «бросать вызов». Работа для него рассматривается с позиции «выигрыша – проигрыша».</a:t>
            </a:r>
          </a:p>
          <a:p>
            <a:pPr lvl="0">
              <a:buNone/>
            </a:pPr>
            <a:r>
              <a:rPr lang="ru-RU" sz="5900" dirty="0" smtClean="0"/>
              <a:t> Процесс борьбы и победы для него более важны, чем конкретная область деятельности или квалификация. Новизна и разнообразие  для такого человека имеют большую ценность, и, если все идет слишком просто, им становится просто скучно.</a:t>
            </a:r>
          </a:p>
          <a:p>
            <a:pPr>
              <a:buNone/>
            </a:pPr>
            <a:endParaRPr lang="ru-RU" sz="6000" dirty="0" smtClean="0"/>
          </a:p>
          <a:p>
            <a:pPr>
              <a:buNone/>
            </a:pPr>
            <a:endParaRPr lang="ru-RU" sz="6000" dirty="0" smtClean="0"/>
          </a:p>
        </p:txBody>
      </p:sp>
      <p:sp>
        <p:nvSpPr>
          <p:cNvPr id="32769" name="Rectangle 1"/>
          <p:cNvSpPr>
            <a:spLocks noChangeArrowheads="1"/>
          </p:cNvSpPr>
          <p:nvPr/>
        </p:nvSpPr>
        <p:spPr bwMode="auto">
          <a:xfrm>
            <a:off x="142844" y="214290"/>
            <a:ext cx="900115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Times New Roman" pitchFamily="18" charset="0"/>
              </a:rPr>
              <a:t>                  6</a:t>
            </a:r>
            <a:r>
              <a:rPr kumimoji="0" lang="ru-RU" sz="4000" b="1" i="0" u="none" strike="noStrike" cap="none" normalizeH="0" baseline="0" dirty="0" smtClean="0">
                <a:ln>
                  <a:noFill/>
                </a:ln>
                <a:solidFill>
                  <a:schemeClr val="accent1">
                    <a:lumMod val="60000"/>
                    <a:lumOff val="40000"/>
                  </a:schemeClr>
                </a:solidFill>
                <a:effectLst/>
                <a:latin typeface="+mj-lt"/>
                <a:ea typeface="Times New Roman" pitchFamily="18" charset="0"/>
                <a:cs typeface="Times New Roman" pitchFamily="18" charset="0"/>
              </a:rPr>
              <a:t>. Вызов обществу</a:t>
            </a:r>
            <a:endParaRPr kumimoji="0" lang="ru-RU" sz="4000" b="0" i="0" u="none" strike="noStrike" cap="none" normalizeH="0" baseline="0" dirty="0" smtClean="0">
              <a:ln>
                <a:noFill/>
              </a:ln>
              <a:solidFill>
                <a:schemeClr val="accent1">
                  <a:lumMod val="60000"/>
                  <a:lumOff val="40000"/>
                </a:schemeClr>
              </a:solidFill>
              <a:effectLst/>
              <a:latin typeface="+mj-lt"/>
            </a:endParaRPr>
          </a:p>
        </p:txBody>
      </p:sp>
    </p:spTree>
  </p:cSld>
  <p:clrMapOvr>
    <a:masterClrMapping/>
  </p:clrMapOvr>
  <p:transition>
    <p:strip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dirty="0" smtClean="0"/>
              <a:t>7. Совмещение стилей жизни</a:t>
            </a:r>
            <a:br>
              <a:rPr lang="ru-RU" dirty="0" smtClean="0"/>
            </a:br>
            <a:endParaRPr lang="ru-RU" dirty="0"/>
          </a:p>
        </p:txBody>
      </p:sp>
      <p:sp>
        <p:nvSpPr>
          <p:cNvPr id="3" name="Содержимое 2"/>
          <p:cNvSpPr>
            <a:spLocks noGrp="1"/>
          </p:cNvSpPr>
          <p:nvPr>
            <p:ph idx="1"/>
          </p:nvPr>
        </p:nvSpPr>
        <p:spPr/>
        <p:txBody>
          <a:bodyPr/>
          <a:lstStyle/>
          <a:p>
            <a:pPr lvl="0"/>
            <a:r>
              <a:rPr lang="ru-RU" dirty="0" smtClean="0"/>
              <a:t>Человек старается совместить, объединить различные стороны образа жизни. Он не хочет, чтобы в его жизни преобладала только семья, или только карьера, или только саморазвитие. Он стремится к тому, чтобы все это было сбалансировано. Такой человек ценит свою жизнь в целом (где живет, как совершенствуется), чем конкретную работу, карьеру или организацию.</a:t>
            </a:r>
          </a:p>
          <a:p>
            <a:endParaRPr lang="ru-RU" dirty="0"/>
          </a:p>
        </p:txBody>
      </p:sp>
    </p:spTree>
  </p:cSld>
  <p:clrMapOvr>
    <a:masterClrMapping/>
  </p:clrMapOvr>
  <p:transition>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8. Предпринимательство</a:t>
            </a:r>
            <a:br>
              <a:rPr lang="ru-RU" dirty="0" smtClean="0"/>
            </a:br>
            <a:endParaRPr lang="ru-RU" dirty="0"/>
          </a:p>
        </p:txBody>
      </p:sp>
      <p:sp>
        <p:nvSpPr>
          <p:cNvPr id="3" name="Содержимое 2"/>
          <p:cNvSpPr>
            <a:spLocks noGrp="1"/>
          </p:cNvSpPr>
          <p:nvPr>
            <p:ph idx="1"/>
          </p:nvPr>
        </p:nvSpPr>
        <p:spPr>
          <a:xfrm>
            <a:off x="457200" y="1142984"/>
            <a:ext cx="8229600" cy="5166376"/>
          </a:xfrm>
        </p:spPr>
        <p:txBody>
          <a:bodyPr>
            <a:normAutofit fontScale="92500" lnSpcReduction="10000"/>
          </a:bodyPr>
          <a:lstStyle/>
          <a:p>
            <a:endParaRPr lang="ru-RU" dirty="0" smtClean="0"/>
          </a:p>
          <a:p>
            <a:pPr lvl="0"/>
            <a:r>
              <a:rPr lang="ru-RU" sz="3000" dirty="0" smtClean="0"/>
              <a:t>Такой человек стремится создать что-то новое. Он хочет преодолевать препятствия, готов к риску. Он не желает работать на других, а хочет иметь свою фирму, свое предпринимательское дело. Причем это не всегда творческий человек, для него главное – создать дело, организацию, построить его так, чтобы это было продолжением его самого, вложить в него душу. Предприниматель будет продолжать свое дело, даже если сначала он будет терпеть неудачи и ему придется серьезно рисковать.</a:t>
            </a:r>
          </a:p>
          <a:p>
            <a:endParaRPr lang="ru-RU" dirty="0"/>
          </a:p>
        </p:txBody>
      </p:sp>
    </p:spTree>
  </p:cSld>
  <p:clrMapOvr>
    <a:masterClrMapping/>
  </p:clrMapOvr>
  <p:transition>
    <p:pull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Содержимое 2"/>
          <p:cNvSpPr>
            <a:spLocks noGrp="1"/>
          </p:cNvSpPr>
          <p:nvPr>
            <p:ph idx="1"/>
          </p:nvPr>
        </p:nvSpPr>
        <p:spPr/>
        <p:txBody>
          <a:bodyPr>
            <a:normAutofit/>
          </a:bodyPr>
          <a:lstStyle/>
          <a:p>
            <a:pPr lvl="0" fontAlgn="base"/>
            <a:r>
              <a:rPr lang="ru-RU" dirty="0" err="1" smtClean="0"/>
              <a:t>Головаха</a:t>
            </a:r>
            <a:r>
              <a:rPr lang="ru-RU" dirty="0" smtClean="0"/>
              <a:t> </a:t>
            </a:r>
            <a:r>
              <a:rPr lang="ru-RU" dirty="0" smtClean="0"/>
              <a:t>Е.И. Жизненная перспектива и профессиональное самоопределение молодежи. – Киев: </a:t>
            </a:r>
            <a:r>
              <a:rPr lang="ru-RU" dirty="0" err="1" smtClean="0"/>
              <a:t>Наукова</a:t>
            </a:r>
            <a:r>
              <a:rPr lang="ru-RU" dirty="0" smtClean="0"/>
              <a:t> думка, 2008</a:t>
            </a:r>
            <a:r>
              <a:rPr lang="ru-RU" dirty="0" smtClean="0"/>
              <a:t>.</a:t>
            </a:r>
          </a:p>
          <a:p>
            <a:pPr lvl="0" fontAlgn="base"/>
            <a:endParaRPr lang="ru-RU" dirty="0" smtClean="0"/>
          </a:p>
          <a:p>
            <a:pPr lvl="0" fontAlgn="base"/>
            <a:r>
              <a:rPr lang="ru-RU" dirty="0" smtClean="0"/>
              <a:t>Чистяков </a:t>
            </a:r>
            <a:r>
              <a:rPr lang="ru-RU" dirty="0" smtClean="0"/>
              <a:t>Н.Н., Захаров Ю.А., Новикова Т.Н., </a:t>
            </a:r>
            <a:r>
              <a:rPr lang="ru-RU" dirty="0" err="1" smtClean="0"/>
              <a:t>Белюк</a:t>
            </a:r>
            <a:r>
              <a:rPr lang="ru-RU" dirty="0" smtClean="0"/>
              <a:t> Л.В. Профессиональная ориентация молодежи. Учебное пособие. – Кемерово: КГУ, 2008</a:t>
            </a:r>
          </a:p>
          <a:p>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Моя профессиональная карьера</a:t>
            </a:r>
            <a:endParaRPr lang="ru-RU" sz="2400" dirty="0"/>
          </a:p>
        </p:txBody>
      </p:sp>
      <p:sp>
        <p:nvSpPr>
          <p:cNvPr id="3" name="Содержимое 2"/>
          <p:cNvSpPr>
            <a:spLocks noGrp="1"/>
          </p:cNvSpPr>
          <p:nvPr>
            <p:ph idx="1"/>
          </p:nvPr>
        </p:nvSpPr>
        <p:spPr/>
        <p:txBody>
          <a:bodyPr>
            <a:normAutofit/>
          </a:bodyPr>
          <a:lstStyle/>
          <a:p>
            <a:pPr algn="ctr"/>
            <a:endParaRPr lang="ru-RU" sz="6000" dirty="0" smtClean="0"/>
          </a:p>
          <a:p>
            <a:pPr algn="ctr">
              <a:buNone/>
            </a:pPr>
            <a:r>
              <a:rPr lang="ru-RU" sz="6000" dirty="0" smtClean="0">
                <a:solidFill>
                  <a:srgbClr val="92D050"/>
                </a:solidFill>
              </a:rPr>
              <a:t>СПАСИБО </a:t>
            </a:r>
          </a:p>
          <a:p>
            <a:pPr algn="ctr">
              <a:buNone/>
            </a:pPr>
            <a:r>
              <a:rPr lang="ru-RU" sz="6000" dirty="0" smtClean="0">
                <a:solidFill>
                  <a:srgbClr val="92D050"/>
                </a:solidFill>
              </a:rPr>
              <a:t>ЗА  ВНИМАНИЕ!</a:t>
            </a:r>
            <a:endParaRPr lang="ru-RU" sz="6000" dirty="0">
              <a:solidFill>
                <a:srgbClr val="92D050"/>
              </a:solidFill>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285720" y="214290"/>
            <a:ext cx="8429684" cy="6429420"/>
          </a:xfrm>
        </p:spPr>
        <p:txBody>
          <a:bodyPr>
            <a:noAutofit/>
          </a:bodyPr>
          <a:lstStyle/>
          <a:p>
            <a:pPr>
              <a:buNone/>
            </a:pPr>
            <a:r>
              <a:rPr lang="ru-RU" dirty="0"/>
              <a:t>В качестве психологических факторов, участвующих в конкретном мотивационном процессе и определяющих принятие решения  могут выступить </a:t>
            </a:r>
            <a:r>
              <a:rPr lang="ru-RU" dirty="0" smtClean="0"/>
              <a:t>нравственный </a:t>
            </a:r>
            <a:r>
              <a:rPr lang="ru-RU" dirty="0"/>
              <a:t>контроль, способности, </a:t>
            </a:r>
            <a:r>
              <a:rPr lang="ru-RU" dirty="0" smtClean="0"/>
              <a:t>склонности</a:t>
            </a:r>
            <a:r>
              <a:rPr lang="ru-RU" dirty="0"/>
              <a:t>, внешняя ситуация и т. д. </a:t>
            </a:r>
          </a:p>
        </p:txBody>
      </p:sp>
      <p:pic>
        <p:nvPicPr>
          <p:cNvPr id="4098" name="Picture 2" descr="H:\конкурс по самоопределению\картинки к презентации\ээ.png"/>
          <p:cNvPicPr>
            <a:picLocks noChangeAspect="1" noChangeArrowheads="1"/>
          </p:cNvPicPr>
          <p:nvPr/>
        </p:nvPicPr>
        <p:blipFill>
          <a:blip r:embed="rId2"/>
          <a:srcRect/>
          <a:stretch>
            <a:fillRect/>
          </a:stretch>
        </p:blipFill>
        <p:spPr bwMode="auto">
          <a:xfrm>
            <a:off x="714348" y="2928934"/>
            <a:ext cx="7572428" cy="4071941"/>
          </a:xfrm>
          <a:prstGeom prst="rect">
            <a:avLst/>
          </a:prstGeom>
          <a:noFill/>
        </p:spPr>
      </p:pic>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357158" y="285728"/>
            <a:ext cx="8329642" cy="6023632"/>
          </a:xfrm>
        </p:spPr>
        <p:txBody>
          <a:bodyPr>
            <a:noAutofit/>
          </a:bodyPr>
          <a:lstStyle/>
          <a:p>
            <a:pPr>
              <a:buNone/>
            </a:pPr>
            <a:r>
              <a:rPr lang="ru-RU" dirty="0"/>
              <a:t>Часто бывает, что человек приступает к конкретным действиям, не имея </a:t>
            </a:r>
            <a:r>
              <a:rPr lang="ru-RU" dirty="0" smtClean="0"/>
              <a:t>мотивации на </a:t>
            </a:r>
            <a:r>
              <a:rPr lang="ru-RU" dirty="0"/>
              <a:t>достижение успеха. </a:t>
            </a:r>
            <a:endParaRPr lang="ru-RU" dirty="0" smtClean="0"/>
          </a:p>
          <a:p>
            <a:pPr>
              <a:buNone/>
            </a:pPr>
            <a:r>
              <a:rPr lang="ru-RU" dirty="0" smtClean="0"/>
              <a:t>Профессиональная </a:t>
            </a:r>
            <a:r>
              <a:rPr lang="ru-RU" dirty="0"/>
              <a:t>карьера характеризуется тем, что человек в своей трудовой жизни проходит </a:t>
            </a:r>
            <a:r>
              <a:rPr lang="ru-RU" dirty="0" smtClean="0"/>
              <a:t>различные стадии </a:t>
            </a:r>
            <a:r>
              <a:rPr lang="ru-RU" dirty="0"/>
              <a:t>развития: </a:t>
            </a:r>
            <a:endParaRPr lang="ru-RU" dirty="0" smtClean="0"/>
          </a:p>
          <a:p>
            <a:pPr>
              <a:buNone/>
            </a:pPr>
            <a:r>
              <a:rPr lang="ru-RU" dirty="0" smtClean="0"/>
              <a:t>-выбор </a:t>
            </a:r>
            <a:r>
              <a:rPr lang="ru-RU" dirty="0"/>
              <a:t>профессионального пути, </a:t>
            </a:r>
            <a:endParaRPr lang="ru-RU" dirty="0" smtClean="0"/>
          </a:p>
          <a:p>
            <a:pPr>
              <a:buNone/>
            </a:pPr>
            <a:r>
              <a:rPr lang="ru-RU" dirty="0" smtClean="0"/>
              <a:t>-обучение</a:t>
            </a:r>
            <a:r>
              <a:rPr lang="ru-RU" dirty="0"/>
              <a:t>, </a:t>
            </a:r>
            <a:endParaRPr lang="ru-RU" dirty="0" smtClean="0"/>
          </a:p>
          <a:p>
            <a:pPr>
              <a:buNone/>
            </a:pPr>
            <a:r>
              <a:rPr lang="ru-RU" dirty="0" smtClean="0"/>
              <a:t>-поступление </a:t>
            </a:r>
            <a:r>
              <a:rPr lang="ru-RU" dirty="0"/>
              <a:t>на работу, </a:t>
            </a:r>
            <a:endParaRPr lang="ru-RU" dirty="0" smtClean="0"/>
          </a:p>
          <a:p>
            <a:pPr>
              <a:buNone/>
            </a:pPr>
            <a:r>
              <a:rPr lang="ru-RU" dirty="0" smtClean="0"/>
              <a:t>-профессиональный </a:t>
            </a:r>
            <a:r>
              <a:rPr lang="ru-RU" dirty="0"/>
              <a:t>рост, </a:t>
            </a:r>
            <a:endParaRPr lang="ru-RU" dirty="0" smtClean="0"/>
          </a:p>
          <a:p>
            <a:pPr>
              <a:buNone/>
            </a:pPr>
            <a:r>
              <a:rPr lang="ru-RU" dirty="0" smtClean="0"/>
              <a:t>-поддержка индивидуальных профессиональных </a:t>
            </a:r>
            <a:r>
              <a:rPr lang="ru-RU" dirty="0"/>
              <a:t>способностей и т. д.</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571480"/>
            <a:ext cx="8229600" cy="3571900"/>
          </a:xfrm>
        </p:spPr>
        <p:txBody>
          <a:bodyPr>
            <a:normAutofit/>
          </a:bodyPr>
          <a:lstStyle/>
          <a:p>
            <a:pPr>
              <a:buNone/>
            </a:pPr>
            <a:endParaRPr lang="ru-RU" dirty="0" smtClean="0"/>
          </a:p>
          <a:p>
            <a:pPr>
              <a:buNone/>
            </a:pPr>
            <a:r>
              <a:rPr lang="ru-RU" dirty="0" smtClean="0"/>
              <a:t>Важно </a:t>
            </a:r>
            <a:r>
              <a:rPr lang="ru-RU" dirty="0"/>
              <a:t>помнить, что карьера начинается не в момент назначения на какую-либо должность, а в момент выбора сферы, в которой можно применить свои способности</a:t>
            </a:r>
            <a:r>
              <a:rPr lang="ru-RU" sz="4000" dirty="0"/>
              <a:t>.</a:t>
            </a:r>
          </a:p>
        </p:txBody>
      </p:sp>
      <p:pic>
        <p:nvPicPr>
          <p:cNvPr id="5122" name="Picture 2" descr="H:\конкурс по самоопределению\картинки к презентации\ггг.jpg"/>
          <p:cNvPicPr>
            <a:picLocks noChangeAspect="1" noChangeArrowheads="1"/>
          </p:cNvPicPr>
          <p:nvPr/>
        </p:nvPicPr>
        <p:blipFill>
          <a:blip r:embed="rId2"/>
          <a:srcRect/>
          <a:stretch>
            <a:fillRect/>
          </a:stretch>
        </p:blipFill>
        <p:spPr bwMode="auto">
          <a:xfrm>
            <a:off x="0" y="3929066"/>
            <a:ext cx="4500562" cy="2928934"/>
          </a:xfrm>
          <a:prstGeom prst="rect">
            <a:avLst/>
          </a:prstGeom>
          <a:noFill/>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2400" dirty="0"/>
          </a:p>
        </p:txBody>
      </p:sp>
      <p:sp>
        <p:nvSpPr>
          <p:cNvPr id="3" name="Содержимое 2"/>
          <p:cNvSpPr>
            <a:spLocks noGrp="1"/>
          </p:cNvSpPr>
          <p:nvPr>
            <p:ph idx="1"/>
          </p:nvPr>
        </p:nvSpPr>
        <p:spPr>
          <a:xfrm>
            <a:off x="457200" y="142852"/>
            <a:ext cx="8229600" cy="6166508"/>
          </a:xfrm>
        </p:spPr>
        <p:txBody>
          <a:bodyPr>
            <a:normAutofit/>
          </a:bodyPr>
          <a:lstStyle/>
          <a:p>
            <a:pPr>
              <a:buNone/>
            </a:pPr>
            <a:endParaRPr lang="ru-RU" dirty="0" smtClean="0"/>
          </a:p>
          <a:p>
            <a:pPr>
              <a:buNone/>
            </a:pPr>
            <a:endParaRPr lang="ru-RU" dirty="0" smtClean="0"/>
          </a:p>
          <a:p>
            <a:pPr>
              <a:buNone/>
            </a:pPr>
            <a:r>
              <a:rPr lang="ru-RU" dirty="0" smtClean="0"/>
              <a:t>Основным </a:t>
            </a:r>
            <a:r>
              <a:rPr lang="ru-RU" dirty="0"/>
              <a:t>условием успешной карьеры является </a:t>
            </a:r>
            <a:r>
              <a:rPr lang="ru-RU" b="1" dirty="0"/>
              <a:t>правильный выбор профессии.</a:t>
            </a:r>
            <a:r>
              <a:rPr lang="ru-RU" dirty="0"/>
              <a:t> </a:t>
            </a:r>
            <a:endParaRPr lang="ru-RU" dirty="0" smtClean="0"/>
          </a:p>
          <a:p>
            <a:pPr>
              <a:buNone/>
            </a:pPr>
            <a:r>
              <a:rPr lang="ru-RU" dirty="0" smtClean="0"/>
              <a:t>Разрешение </a:t>
            </a:r>
            <a:r>
              <a:rPr lang="ru-RU" dirty="0"/>
              <a:t>этой проблемы основывается на учете нескольких </a:t>
            </a:r>
            <a:r>
              <a:rPr lang="ru-RU" dirty="0" smtClean="0"/>
              <a:t>факторов:</a:t>
            </a:r>
            <a:endParaRPr lang="ru-RU" dirty="0"/>
          </a:p>
        </p:txBody>
      </p:sp>
      <p:pic>
        <p:nvPicPr>
          <p:cNvPr id="6146" name="Picture 2" descr="H:\конкурс по самоопределению\картинки к презентации\пп.jpg"/>
          <p:cNvPicPr>
            <a:picLocks noChangeAspect="1" noChangeArrowheads="1"/>
          </p:cNvPicPr>
          <p:nvPr/>
        </p:nvPicPr>
        <p:blipFill>
          <a:blip r:embed="rId2"/>
          <a:srcRect/>
          <a:stretch>
            <a:fillRect/>
          </a:stretch>
        </p:blipFill>
        <p:spPr bwMode="auto">
          <a:xfrm>
            <a:off x="4286248" y="3571876"/>
            <a:ext cx="4500594" cy="3286124"/>
          </a:xfrm>
          <a:prstGeom prst="rect">
            <a:avLst/>
          </a:prstGeom>
          <a:noFill/>
        </p:spPr>
      </p:pic>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516</TotalTime>
  <Words>2740</Words>
  <Application>Microsoft Office PowerPoint</Application>
  <PresentationFormat>Экран (4:3)</PresentationFormat>
  <Paragraphs>269</Paragraphs>
  <Slides>56</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Апекс</vt:lpstr>
      <vt:lpstr>ОГБПОУ  «Костромской машиностроительный техникум»</vt:lpstr>
      <vt:lpstr>СОДЕРЖАНИЕ</vt:lpstr>
      <vt:lpstr>Моя профессиональная карьера</vt:lpstr>
      <vt:lpstr> </vt:lpstr>
      <vt:lpstr>Слайд 5</vt:lpstr>
      <vt:lpstr>Слайд 6</vt:lpstr>
      <vt:lpstr>Слайд 7</vt:lpstr>
      <vt:lpstr>Слайд 8</vt:lpstr>
      <vt:lpstr>Слайд 9</vt:lpstr>
      <vt:lpstr>Фактор 1  </vt:lpstr>
      <vt:lpstr>Фактор 2  </vt:lpstr>
      <vt:lpstr>Фактор 3  </vt:lpstr>
      <vt:lpstr>Фактор 4  </vt:lpstr>
      <vt:lpstr>Слайд 14</vt:lpstr>
      <vt:lpstr>ЦЕЛИ КАРЬЕРЫ</vt:lpstr>
      <vt:lpstr>Слайд 16</vt:lpstr>
      <vt:lpstr>Управление карьерой следует начинать уже при приеме на работу.</vt:lpstr>
      <vt:lpstr> Вот некоторые примерные вопросы которые задают поступающие на работу работодателю: </vt:lpstr>
      <vt:lpstr>Слайд 19</vt:lpstr>
      <vt:lpstr>Самооценка   </vt:lpstr>
      <vt:lpstr>Уровень притязаний  </vt:lpstr>
      <vt:lpstr>  </vt:lpstr>
      <vt:lpstr>Слайд 23</vt:lpstr>
      <vt:lpstr>Целевая карьера </vt:lpstr>
      <vt:lpstr>Монотонная карьера </vt:lpstr>
      <vt:lpstr>Спиральная карьера </vt:lpstr>
      <vt:lpstr>Мимолетная карьера </vt:lpstr>
      <vt:lpstr>Стабилизационная карьера </vt:lpstr>
      <vt:lpstr>Затухающая карьера </vt:lpstr>
      <vt:lpstr>Слайд 30</vt:lpstr>
      <vt:lpstr>                      УСПЕХ =</vt:lpstr>
      <vt:lpstr>Специалист =</vt:lpstr>
      <vt:lpstr>Тест «Профессиональная карьера» </vt:lpstr>
      <vt:lpstr>Слайд 34</vt:lpstr>
      <vt:lpstr>Бланк ответов: </vt:lpstr>
      <vt:lpstr>Ключ к тесту: </vt:lpstr>
      <vt:lpstr>Моя профессиональная карьера</vt:lpstr>
      <vt:lpstr>Опросник: </vt:lpstr>
      <vt:lpstr>Слайд 39</vt:lpstr>
      <vt:lpstr>Слайд 40</vt:lpstr>
      <vt:lpstr>Слайд 41</vt:lpstr>
      <vt:lpstr>Слайд 42</vt:lpstr>
      <vt:lpstr>Слайд 43</vt:lpstr>
      <vt:lpstr> </vt:lpstr>
      <vt:lpstr>Слайд 45</vt:lpstr>
      <vt:lpstr>Слайд 46</vt:lpstr>
      <vt:lpstr> 1.Профессиональная компетентность </vt:lpstr>
      <vt:lpstr>2.Менеджмент (руководство)</vt:lpstr>
      <vt:lpstr> 3. Независимость (самостоятельность) </vt:lpstr>
      <vt:lpstr> 4. Стабильность </vt:lpstr>
      <vt:lpstr> 5.Помощь людям</vt:lpstr>
      <vt:lpstr>                       </vt:lpstr>
      <vt:lpstr>  7. Совмещение стилей жизни </vt:lpstr>
      <vt:lpstr>8. Предпринимательство </vt:lpstr>
      <vt:lpstr>Литература</vt:lpstr>
      <vt:lpstr>Моя профессиональная карьера</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ОГБПОУ «Костромской машиностроительный техникум»</dc:title>
  <dc:creator>User</dc:creator>
  <cp:lastModifiedBy>User</cp:lastModifiedBy>
  <cp:revision>46</cp:revision>
  <dcterms:created xsi:type="dcterms:W3CDTF">2014-03-04T07:18:29Z</dcterms:created>
  <dcterms:modified xsi:type="dcterms:W3CDTF">2014-04-03T06:04:29Z</dcterms:modified>
</cp:coreProperties>
</file>